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83" r:id="rId2"/>
    <p:sldId id="285" r:id="rId3"/>
    <p:sldId id="258" r:id="rId4"/>
    <p:sldId id="259" r:id="rId5"/>
    <p:sldId id="260" r:id="rId6"/>
    <p:sldId id="261" r:id="rId7"/>
    <p:sldId id="262" r:id="rId8"/>
    <p:sldId id="263" r:id="rId9"/>
    <p:sldId id="264" r:id="rId10"/>
    <p:sldId id="272" r:id="rId11"/>
    <p:sldId id="270" r:id="rId12"/>
    <p:sldId id="265" r:id="rId13"/>
    <p:sldId id="266" r:id="rId14"/>
    <p:sldId id="267" r:id="rId15"/>
    <p:sldId id="268" r:id="rId16"/>
    <p:sldId id="282" r:id="rId17"/>
    <p:sldId id="273" r:id="rId18"/>
    <p:sldId id="274" r:id="rId19"/>
    <p:sldId id="275" r:id="rId20"/>
    <p:sldId id="276" r:id="rId21"/>
    <p:sldId id="277" r:id="rId22"/>
    <p:sldId id="281" r:id="rId23"/>
  </p:sldIdLst>
  <p:sldSz cx="9144000" cy="6858000" type="screen4x3"/>
  <p:notesSz cx="6858000" cy="9144000"/>
  <p:defaultTextStyle>
    <a:defPPr>
      <a:defRPr lang="es-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23" y="3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42EAFF-7764-4965-9C83-104EAC1770E6}" type="datetimeFigureOut">
              <a:rPr lang="es-PR" smtClean="0"/>
              <a:pPr/>
              <a:t>15/01/2014</a:t>
            </a:fld>
            <a:endParaRPr lang="es-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FCADE84-7AF0-46A2-89A6-E6C91BD3695B}" type="slidenum">
              <a:rPr lang="es-PR" smtClean="0"/>
              <a:pPr/>
              <a:t>‹#›</a:t>
            </a:fld>
            <a:endParaRPr lang="es-PR" dirty="0"/>
          </a:p>
        </p:txBody>
      </p:sp>
    </p:spTree>
    <p:extLst>
      <p:ext uri="{BB962C8B-B14F-4D97-AF65-F5344CB8AC3E}">
        <p14:creationId xmlns:p14="http://schemas.microsoft.com/office/powerpoint/2010/main" val="30069551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19" name="Footer Placeholder 18"/>
          <p:cNvSpPr>
            <a:spLocks noGrp="1"/>
          </p:cNvSpPr>
          <p:nvPr>
            <p:ph type="ftr" sz="quarter" idx="11"/>
          </p:nvPr>
        </p:nvSpPr>
        <p:spPr/>
        <p:txBody>
          <a:bodyPr/>
          <a:lstStyle/>
          <a:p>
            <a:endParaRPr lang="es-PR" dirty="0"/>
          </a:p>
        </p:txBody>
      </p:sp>
      <p:sp>
        <p:nvSpPr>
          <p:cNvPr id="27" name="Slide Number Placeholder 26"/>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5" name="Footer Placeholder 4"/>
          <p:cNvSpPr>
            <a:spLocks noGrp="1"/>
          </p:cNvSpPr>
          <p:nvPr>
            <p:ph type="ftr" sz="quarter" idx="11"/>
          </p:nvPr>
        </p:nvSpPr>
        <p:spPr/>
        <p:txBody>
          <a:bodyPr/>
          <a:lstStyle/>
          <a:p>
            <a:endParaRPr lang="es-PR" dirty="0"/>
          </a:p>
        </p:txBody>
      </p:sp>
      <p:sp>
        <p:nvSpPr>
          <p:cNvPr id="6" name="Slide Number Placeholder 5"/>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5" name="Footer Placeholder 4"/>
          <p:cNvSpPr>
            <a:spLocks noGrp="1"/>
          </p:cNvSpPr>
          <p:nvPr>
            <p:ph type="ftr" sz="quarter" idx="11"/>
          </p:nvPr>
        </p:nvSpPr>
        <p:spPr/>
        <p:txBody>
          <a:bodyPr/>
          <a:lstStyle/>
          <a:p>
            <a:endParaRPr lang="es-PR" dirty="0"/>
          </a:p>
        </p:txBody>
      </p:sp>
      <p:sp>
        <p:nvSpPr>
          <p:cNvPr id="6" name="Slide Number Placeholder 5"/>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5" name="Footer Placeholder 4"/>
          <p:cNvSpPr>
            <a:spLocks noGrp="1"/>
          </p:cNvSpPr>
          <p:nvPr>
            <p:ph type="ftr" sz="quarter" idx="11"/>
          </p:nvPr>
        </p:nvSpPr>
        <p:spPr/>
        <p:txBody>
          <a:bodyPr/>
          <a:lstStyle/>
          <a:p>
            <a:endParaRPr lang="es-PR" dirty="0"/>
          </a:p>
        </p:txBody>
      </p:sp>
      <p:sp>
        <p:nvSpPr>
          <p:cNvPr id="6" name="Slide Number Placeholder 5"/>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5" name="Footer Placeholder 4"/>
          <p:cNvSpPr>
            <a:spLocks noGrp="1"/>
          </p:cNvSpPr>
          <p:nvPr>
            <p:ph type="ftr" sz="quarter" idx="11"/>
          </p:nvPr>
        </p:nvSpPr>
        <p:spPr/>
        <p:txBody>
          <a:bodyPr/>
          <a:lstStyle/>
          <a:p>
            <a:endParaRPr lang="es-PR" dirty="0"/>
          </a:p>
        </p:txBody>
      </p:sp>
      <p:sp>
        <p:nvSpPr>
          <p:cNvPr id="6" name="Slide Number Placeholder 5"/>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6" name="Footer Placeholder 5"/>
          <p:cNvSpPr>
            <a:spLocks noGrp="1"/>
          </p:cNvSpPr>
          <p:nvPr>
            <p:ph type="ftr" sz="quarter" idx="11"/>
          </p:nvPr>
        </p:nvSpPr>
        <p:spPr/>
        <p:txBody>
          <a:bodyPr/>
          <a:lstStyle/>
          <a:p>
            <a:endParaRPr lang="es-PR" dirty="0"/>
          </a:p>
        </p:txBody>
      </p:sp>
      <p:sp>
        <p:nvSpPr>
          <p:cNvPr id="7" name="Slide Number Placeholder 6"/>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8" name="Footer Placeholder 7"/>
          <p:cNvSpPr>
            <a:spLocks noGrp="1"/>
          </p:cNvSpPr>
          <p:nvPr>
            <p:ph type="ftr" sz="quarter" idx="11"/>
          </p:nvPr>
        </p:nvSpPr>
        <p:spPr/>
        <p:txBody>
          <a:bodyPr/>
          <a:lstStyle/>
          <a:p>
            <a:endParaRPr lang="es-PR" dirty="0"/>
          </a:p>
        </p:txBody>
      </p:sp>
      <p:sp>
        <p:nvSpPr>
          <p:cNvPr id="9" name="Slide Number Placeholder 8"/>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4" name="Footer Placeholder 3"/>
          <p:cNvSpPr>
            <a:spLocks noGrp="1"/>
          </p:cNvSpPr>
          <p:nvPr>
            <p:ph type="ftr" sz="quarter" idx="11"/>
          </p:nvPr>
        </p:nvSpPr>
        <p:spPr/>
        <p:txBody>
          <a:bodyPr/>
          <a:lstStyle/>
          <a:p>
            <a:endParaRPr lang="es-PR" dirty="0"/>
          </a:p>
        </p:txBody>
      </p:sp>
      <p:sp>
        <p:nvSpPr>
          <p:cNvPr id="5" name="Slide Number Placeholder 4"/>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3" name="Footer Placeholder 2"/>
          <p:cNvSpPr>
            <a:spLocks noGrp="1"/>
          </p:cNvSpPr>
          <p:nvPr>
            <p:ph type="ftr" sz="quarter" idx="11"/>
          </p:nvPr>
        </p:nvSpPr>
        <p:spPr/>
        <p:txBody>
          <a:bodyPr/>
          <a:lstStyle/>
          <a:p>
            <a:endParaRPr lang="es-PR" dirty="0"/>
          </a:p>
        </p:txBody>
      </p:sp>
      <p:sp>
        <p:nvSpPr>
          <p:cNvPr id="4" name="Slide Number Placeholder 3"/>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6" name="Footer Placeholder 5"/>
          <p:cNvSpPr>
            <a:spLocks noGrp="1"/>
          </p:cNvSpPr>
          <p:nvPr>
            <p:ph type="ftr" sz="quarter" idx="11"/>
          </p:nvPr>
        </p:nvSpPr>
        <p:spPr/>
        <p:txBody>
          <a:bodyPr/>
          <a:lstStyle/>
          <a:p>
            <a:endParaRPr lang="es-PR" dirty="0"/>
          </a:p>
        </p:txBody>
      </p:sp>
      <p:sp>
        <p:nvSpPr>
          <p:cNvPr id="7" name="Slide Number Placeholder 6"/>
          <p:cNvSpPr>
            <a:spLocks noGrp="1"/>
          </p:cNvSpPr>
          <p:nvPr>
            <p:ph type="sldNum" sz="quarter" idx="12"/>
          </p:nvPr>
        </p:nvSpPr>
        <p:spPr/>
        <p:txBody>
          <a:bodyPr/>
          <a:lstStyle/>
          <a:p>
            <a:fld id="{82E83C82-8B44-4997-B487-A39A6508D8C9}" type="slidenum">
              <a:rPr lang="es-PR" smtClean="0"/>
              <a:pPr/>
              <a:t>‹#›</a:t>
            </a:fld>
            <a:endParaRPr lang="es-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55B220-389D-4C95-A947-0F55C3BBE4C2}" type="datetimeFigureOut">
              <a:rPr lang="es-PR" smtClean="0"/>
              <a:pPr/>
              <a:t>15/01/2014</a:t>
            </a:fld>
            <a:endParaRPr lang="es-PR" dirty="0"/>
          </a:p>
        </p:txBody>
      </p:sp>
      <p:sp>
        <p:nvSpPr>
          <p:cNvPr id="6" name="Footer Placeholder 5"/>
          <p:cNvSpPr>
            <a:spLocks noGrp="1"/>
          </p:cNvSpPr>
          <p:nvPr>
            <p:ph type="ftr" sz="quarter" idx="11"/>
          </p:nvPr>
        </p:nvSpPr>
        <p:spPr/>
        <p:txBody>
          <a:bodyPr/>
          <a:lstStyle/>
          <a:p>
            <a:endParaRPr lang="es-PR" dirty="0"/>
          </a:p>
        </p:txBody>
      </p:sp>
      <p:sp>
        <p:nvSpPr>
          <p:cNvPr id="7" name="Slide Number Placeholder 6"/>
          <p:cNvSpPr>
            <a:spLocks noGrp="1"/>
          </p:cNvSpPr>
          <p:nvPr>
            <p:ph type="sldNum" sz="quarter" idx="12"/>
          </p:nvPr>
        </p:nvSpPr>
        <p:spPr>
          <a:xfrm>
            <a:off x="8077200" y="6356350"/>
            <a:ext cx="609600" cy="365125"/>
          </a:xfrm>
        </p:spPr>
        <p:txBody>
          <a:bodyPr/>
          <a:lstStyle/>
          <a:p>
            <a:fld id="{82E83C82-8B44-4997-B487-A39A6508D8C9}" type="slidenum">
              <a:rPr lang="es-PR" smtClean="0"/>
              <a:pPr/>
              <a:t>‹#›</a:t>
            </a:fld>
            <a:endParaRPr lang="es-P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55B220-389D-4C95-A947-0F55C3BBE4C2}" type="datetimeFigureOut">
              <a:rPr lang="es-PR" smtClean="0"/>
              <a:pPr/>
              <a:t>15/01/2014</a:t>
            </a:fld>
            <a:endParaRPr lang="es-P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P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2E83C82-8B44-4997-B487-A39A6508D8C9}" type="slidenum">
              <a:rPr lang="es-PR" smtClean="0"/>
              <a:pPr/>
              <a:t>‹#›</a:t>
            </a:fld>
            <a:endParaRPr lang="es-P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google.com.pr/url?sa=i&amp;source=images&amp;cd=&amp;cad=rja&amp;docid=qJ6H2q873I1d8M&amp;tbnid=juhLuE5icc77_M:&amp;ved=0CAgQjRwwAA&amp;url=http://webspace.webring.com/people/db/bunnypr8221/MAPAS.html&amp;ei=rkaeUdHxF5TC9QSqiIGQBA&amp;psig=AFQjCNH9hNKUAnDIObdjGbL60oOe19Z8kg&amp;ust=1369413678453156"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556792"/>
            <a:ext cx="8305800" cy="1143000"/>
          </a:xfrm>
        </p:spPr>
        <p:txBody>
          <a:bodyPr>
            <a:noAutofit/>
          </a:bodyPr>
          <a:lstStyle/>
          <a:p>
            <a:pPr algn="ctr"/>
            <a:r>
              <a:rPr lang="en-US" sz="5400" b="1" dirty="0" smtClean="0"/>
              <a:t/>
            </a:r>
            <a:br>
              <a:rPr lang="en-US" sz="5400" b="1" dirty="0" smtClean="0"/>
            </a:br>
            <a:r>
              <a:rPr lang="en-US" sz="5400" b="1" dirty="0" smtClean="0"/>
              <a:t/>
            </a:r>
            <a:br>
              <a:rPr lang="en-US" sz="5400" b="1" dirty="0" smtClean="0"/>
            </a:br>
            <a:r>
              <a:rPr lang="en-US" sz="5400" b="1" dirty="0" smtClean="0"/>
              <a:t/>
            </a:r>
            <a:br>
              <a:rPr lang="en-US" sz="5400" b="1" dirty="0" smtClean="0"/>
            </a:br>
            <a:r>
              <a:rPr lang="en-US" sz="5400" b="1" dirty="0" smtClean="0"/>
              <a:t/>
            </a:r>
            <a:br>
              <a:rPr lang="en-US" sz="5400" b="1" dirty="0" smtClean="0"/>
            </a:br>
            <a:r>
              <a:rPr lang="en-US" sz="5400" b="1" dirty="0" smtClean="0"/>
              <a:t/>
            </a:r>
            <a:br>
              <a:rPr lang="en-US" sz="5400" b="1" dirty="0" smtClean="0"/>
            </a:br>
            <a:r>
              <a:rPr lang="en-US" sz="5400" b="1" dirty="0" smtClean="0"/>
              <a:t/>
            </a:r>
            <a:br>
              <a:rPr lang="en-US" sz="5400" b="1" dirty="0" smtClean="0"/>
            </a:br>
            <a:r>
              <a:rPr lang="en-US" sz="5400" b="1" dirty="0" smtClean="0"/>
              <a:t>CHALLENGES FACING THE LABOR MOVEMENT</a:t>
            </a:r>
            <a:br>
              <a:rPr lang="en-US" sz="5400" b="1" dirty="0" smtClean="0"/>
            </a:br>
            <a:r>
              <a:rPr lang="en-US" sz="5400" b="1" dirty="0" smtClean="0"/>
              <a:t>2013</a:t>
            </a:r>
            <a:endParaRPr lang="es-PR" sz="5400" b="1" dirty="0"/>
          </a:p>
        </p:txBody>
      </p:sp>
      <p:sp>
        <p:nvSpPr>
          <p:cNvPr id="5" name="Subtitle 4"/>
          <p:cNvSpPr>
            <a:spLocks noGrp="1"/>
          </p:cNvSpPr>
          <p:nvPr>
            <p:ph type="subTitle" idx="4294967295"/>
          </p:nvPr>
        </p:nvSpPr>
        <p:spPr>
          <a:xfrm>
            <a:off x="395536" y="3068960"/>
            <a:ext cx="7854950" cy="1752600"/>
          </a:xfrm>
        </p:spPr>
        <p:txBody>
          <a:bodyPr>
            <a:normAutofit fontScale="62500" lnSpcReduction="20000"/>
          </a:bodyPr>
          <a:lstStyle/>
          <a:p>
            <a:endParaRPr lang="en-US" dirty="0" smtClean="0">
              <a:latin typeface="Lucida Bright" pitchFamily="18" charset="0"/>
            </a:endParaRPr>
          </a:p>
          <a:p>
            <a:endParaRPr lang="en-US" dirty="0" smtClean="0">
              <a:latin typeface="Lucida Bright" pitchFamily="18" charset="0"/>
            </a:endParaRPr>
          </a:p>
          <a:p>
            <a:pPr algn="r">
              <a:buNone/>
            </a:pPr>
            <a:r>
              <a:rPr lang="en-US" dirty="0" smtClean="0">
                <a:latin typeface="Lucida Bright" pitchFamily="18" charset="0"/>
              </a:rPr>
              <a:t>By: Luis Pedraza Leduc</a:t>
            </a:r>
          </a:p>
          <a:p>
            <a:pPr algn="r">
              <a:buNone/>
            </a:pPr>
            <a:r>
              <a:rPr lang="en-US" dirty="0" smtClean="0">
                <a:latin typeface="Lucida Bright" pitchFamily="18" charset="0"/>
              </a:rPr>
              <a:t>Coordinator PROSOL UTIER</a:t>
            </a:r>
          </a:p>
          <a:p>
            <a:pPr algn="r">
              <a:buNone/>
            </a:pPr>
            <a:endParaRPr lang="en-US" dirty="0" smtClean="0">
              <a:latin typeface="Lucida Bright" pitchFamily="18" charset="0"/>
            </a:endParaRPr>
          </a:p>
          <a:p>
            <a:pPr algn="r">
              <a:buNone/>
            </a:pPr>
            <a:endParaRPr lang="en-US" dirty="0" smtClean="0">
              <a:latin typeface="Lucida Bright" pitchFamily="18" charset="0"/>
            </a:endParaRPr>
          </a:p>
          <a:p>
            <a:pPr algn="r">
              <a:buNone/>
            </a:pPr>
            <a:r>
              <a:rPr lang="en-US" dirty="0" smtClean="0">
                <a:latin typeface="Lucida Bright" pitchFamily="18" charset="0"/>
              </a:rPr>
              <a:t>October  26, 2013</a:t>
            </a:r>
            <a:endParaRPr lang="es-PR" dirty="0">
              <a:latin typeface="Lucida Brigh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544" y="260648"/>
            <a:ext cx="8229600" cy="1143000"/>
          </a:xfrm>
        </p:spPr>
        <p:txBody>
          <a:bodyPr/>
          <a:lstStyle/>
          <a:p>
            <a:pPr algn="ctr"/>
            <a:r>
              <a:rPr lang="en-US" b="1" dirty="0" smtClean="0">
                <a:latin typeface="Lucida Bright" pitchFamily="18" charset="0"/>
              </a:rPr>
              <a:t>Important features</a:t>
            </a:r>
            <a:endParaRPr lang="es-PR" b="1" dirty="0">
              <a:latin typeface="Lucida Bright" pitchFamily="18" charset="0"/>
            </a:endParaRPr>
          </a:p>
        </p:txBody>
      </p:sp>
      <p:sp>
        <p:nvSpPr>
          <p:cNvPr id="5" name="Content Placeholder 1"/>
          <p:cNvSpPr>
            <a:spLocks noGrp="1"/>
          </p:cNvSpPr>
          <p:nvPr>
            <p:ph idx="1"/>
          </p:nvPr>
        </p:nvSpPr>
        <p:spPr/>
        <p:txBody>
          <a:bodyPr/>
          <a:lstStyle/>
          <a:p>
            <a:pPr lvl="0">
              <a:buFont typeface="Wingdings" pitchFamily="2" charset="2"/>
              <a:buChar char="v"/>
            </a:pPr>
            <a:r>
              <a:rPr lang="en-US" sz="3200" dirty="0" smtClean="0">
                <a:latin typeface="Lucida Bright" pitchFamily="18" charset="0"/>
              </a:rPr>
              <a:t>Organizational weakness of political proposals and ideology, based on the support of the working class.</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1520" y="980728"/>
            <a:ext cx="1152128" cy="50405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latin typeface="Lucida Bright" pitchFamily="18" charset="0"/>
              </a:rPr>
              <a:t>AFL-CIO</a:t>
            </a:r>
            <a:endParaRPr lang="es-PR" b="1" dirty="0">
              <a:latin typeface="Lucida Bright" pitchFamily="18" charset="0"/>
            </a:endParaRPr>
          </a:p>
        </p:txBody>
      </p:sp>
      <p:sp>
        <p:nvSpPr>
          <p:cNvPr id="7" name="Rectangle 6"/>
          <p:cNvSpPr/>
          <p:nvPr/>
        </p:nvSpPr>
        <p:spPr>
          <a:xfrm>
            <a:off x="1547664" y="980728"/>
            <a:ext cx="1440160" cy="50405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latin typeface="Lucida Bright" pitchFamily="18" charset="0"/>
              </a:rPr>
              <a:t>CHANGE TO WIN</a:t>
            </a:r>
            <a:endParaRPr lang="es-PR" b="1" dirty="0">
              <a:latin typeface="Lucida Bright" pitchFamily="18" charset="0"/>
            </a:endParaRPr>
          </a:p>
        </p:txBody>
      </p:sp>
      <p:sp>
        <p:nvSpPr>
          <p:cNvPr id="8" name="Rectangle 7"/>
          <p:cNvSpPr/>
          <p:nvPr/>
        </p:nvSpPr>
        <p:spPr>
          <a:xfrm>
            <a:off x="3059832" y="980728"/>
            <a:ext cx="648072" cy="50405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b="1" dirty="0" smtClean="0">
              <a:latin typeface="Lucida Bright" pitchFamily="18" charset="0"/>
            </a:endParaRPr>
          </a:p>
          <a:p>
            <a:pPr algn="ctr"/>
            <a:r>
              <a:rPr lang="en-US" b="1" dirty="0" smtClean="0">
                <a:latin typeface="Lucida Bright" pitchFamily="18" charset="0"/>
              </a:rPr>
              <a:t>CPT</a:t>
            </a:r>
          </a:p>
          <a:p>
            <a:pPr algn="ctr"/>
            <a:endParaRPr lang="es-PR" b="1" dirty="0">
              <a:latin typeface="Lucida Bright" pitchFamily="18" charset="0"/>
            </a:endParaRPr>
          </a:p>
        </p:txBody>
      </p:sp>
      <p:sp>
        <p:nvSpPr>
          <p:cNvPr id="9" name="Rectangle 8"/>
          <p:cNvSpPr/>
          <p:nvPr/>
        </p:nvSpPr>
        <p:spPr>
          <a:xfrm>
            <a:off x="6588224" y="980728"/>
            <a:ext cx="2304256" cy="50405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latin typeface="Lucida Bright" pitchFamily="18" charset="0"/>
              </a:rPr>
              <a:t>Labor Union Coordination </a:t>
            </a:r>
            <a:endParaRPr lang="es-PR" b="1" dirty="0">
              <a:latin typeface="Lucida Bright" pitchFamily="18" charset="0"/>
            </a:endParaRPr>
          </a:p>
        </p:txBody>
      </p:sp>
      <p:sp>
        <p:nvSpPr>
          <p:cNvPr id="10" name="Right Brace 9"/>
          <p:cNvSpPr/>
          <p:nvPr/>
        </p:nvSpPr>
        <p:spPr>
          <a:xfrm rot="5400000">
            <a:off x="1691680" y="-27384"/>
            <a:ext cx="576064" cy="3600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R"/>
          </a:p>
        </p:txBody>
      </p:sp>
      <p:sp>
        <p:nvSpPr>
          <p:cNvPr id="11" name="TextBox 10"/>
          <p:cNvSpPr txBox="1"/>
          <p:nvPr/>
        </p:nvSpPr>
        <p:spPr>
          <a:xfrm>
            <a:off x="107504" y="2132856"/>
            <a:ext cx="4536504" cy="4524315"/>
          </a:xfrm>
          <a:prstGeom prst="rect">
            <a:avLst/>
          </a:prstGeom>
          <a:noFill/>
          <a:ln w="19050">
            <a:solidFill>
              <a:schemeClr val="tx1"/>
            </a:solidFill>
          </a:ln>
        </p:spPr>
        <p:txBody>
          <a:bodyPr wrap="square" rtlCol="0">
            <a:spAutoFit/>
          </a:bodyPr>
          <a:lstStyle/>
          <a:p>
            <a:pPr>
              <a:lnSpc>
                <a:spcPct val="150000"/>
              </a:lnSpc>
              <a:buFont typeface="Wingdings" pitchFamily="2" charset="2"/>
              <a:buChar char="v"/>
            </a:pPr>
            <a:r>
              <a:rPr lang="en-US" dirty="0" smtClean="0">
                <a:latin typeface="Lucida Bright" pitchFamily="18" charset="0"/>
              </a:rPr>
              <a:t> Acts in the name of the Union Coalition.</a:t>
            </a:r>
          </a:p>
          <a:p>
            <a:pPr>
              <a:lnSpc>
                <a:spcPct val="150000"/>
              </a:lnSpc>
              <a:buFont typeface="Wingdings" pitchFamily="2" charset="2"/>
              <a:buChar char="v"/>
            </a:pPr>
            <a:r>
              <a:rPr lang="en-US" dirty="0" smtClean="0">
                <a:latin typeface="Lucida Bright" pitchFamily="18" charset="0"/>
              </a:rPr>
              <a:t>Participated in the merger of ICFTU and WCL, International Union Confederation (2006).</a:t>
            </a:r>
          </a:p>
          <a:p>
            <a:pPr>
              <a:lnSpc>
                <a:spcPct val="150000"/>
              </a:lnSpc>
              <a:buFont typeface="Wingdings" pitchFamily="2" charset="2"/>
              <a:buChar char="v"/>
            </a:pPr>
            <a:r>
              <a:rPr lang="en-US" dirty="0" smtClean="0">
                <a:latin typeface="Lucida Bright" pitchFamily="18" charset="0"/>
              </a:rPr>
              <a:t>Does not contradict capital.</a:t>
            </a:r>
          </a:p>
          <a:p>
            <a:pPr>
              <a:lnSpc>
                <a:spcPct val="150000"/>
              </a:lnSpc>
              <a:buFont typeface="Wingdings" pitchFamily="2" charset="2"/>
              <a:buChar char="v"/>
            </a:pPr>
            <a:r>
              <a:rPr lang="en-US" dirty="0" smtClean="0">
                <a:latin typeface="Lucida Bright" pitchFamily="18" charset="0"/>
              </a:rPr>
              <a:t>Looks for participation and recognition by the government.</a:t>
            </a:r>
          </a:p>
          <a:p>
            <a:pPr>
              <a:lnSpc>
                <a:spcPct val="150000"/>
              </a:lnSpc>
              <a:buFont typeface="Wingdings" pitchFamily="2" charset="2"/>
              <a:buChar char="v"/>
            </a:pPr>
            <a:r>
              <a:rPr lang="en-US" dirty="0" smtClean="0">
                <a:latin typeface="Lucida Bright" pitchFamily="18" charset="0"/>
              </a:rPr>
              <a:t>Gives economic support to political candidates.</a:t>
            </a:r>
          </a:p>
          <a:p>
            <a:pPr>
              <a:buFont typeface="Wingdings" pitchFamily="2" charset="2"/>
              <a:buChar char="v"/>
            </a:pPr>
            <a:endParaRPr lang="en-US" dirty="0">
              <a:latin typeface="Lucida Bright" pitchFamily="18" charset="0"/>
            </a:endParaRPr>
          </a:p>
        </p:txBody>
      </p:sp>
      <p:sp>
        <p:nvSpPr>
          <p:cNvPr id="12" name="Right Brace 11"/>
          <p:cNvSpPr/>
          <p:nvPr/>
        </p:nvSpPr>
        <p:spPr>
          <a:xfrm rot="5400000">
            <a:off x="7560332" y="512676"/>
            <a:ext cx="360040" cy="24482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R"/>
          </a:p>
        </p:txBody>
      </p:sp>
      <p:sp>
        <p:nvSpPr>
          <p:cNvPr id="14" name="Rectangle 13"/>
          <p:cNvSpPr/>
          <p:nvPr/>
        </p:nvSpPr>
        <p:spPr>
          <a:xfrm>
            <a:off x="4139952" y="980728"/>
            <a:ext cx="2304256" cy="5760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latin typeface="Lucida Bright" pitchFamily="18" charset="0"/>
              </a:rPr>
              <a:t>Independent Unions</a:t>
            </a:r>
            <a:endParaRPr lang="es-PR" b="1" dirty="0">
              <a:latin typeface="Lucida Bright" pitchFamily="18" charset="0"/>
            </a:endParaRPr>
          </a:p>
        </p:txBody>
      </p:sp>
      <p:sp>
        <p:nvSpPr>
          <p:cNvPr id="15" name="Rectangle 14"/>
          <p:cNvSpPr/>
          <p:nvPr/>
        </p:nvSpPr>
        <p:spPr>
          <a:xfrm>
            <a:off x="6516216" y="1988840"/>
            <a:ext cx="2376264" cy="468052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nSpc>
                <a:spcPct val="150000"/>
              </a:lnSpc>
              <a:buFont typeface="Wingdings" pitchFamily="2" charset="2"/>
              <a:buChar char="v"/>
            </a:pPr>
            <a:r>
              <a:rPr lang="en-US" sz="1600" dirty="0" smtClean="0">
                <a:latin typeface="Lucida Bright" pitchFamily="18" charset="0"/>
              </a:rPr>
              <a:t>Ideologically coincides with the WFTU.</a:t>
            </a:r>
          </a:p>
          <a:p>
            <a:pPr>
              <a:lnSpc>
                <a:spcPct val="150000"/>
              </a:lnSpc>
              <a:buFont typeface="Wingdings" pitchFamily="2" charset="2"/>
              <a:buChar char="v"/>
            </a:pPr>
            <a:r>
              <a:rPr lang="en-US" sz="1600" dirty="0" smtClean="0">
                <a:latin typeface="Lucida Bright" pitchFamily="18" charset="0"/>
              </a:rPr>
              <a:t>Recognizes class struggle.</a:t>
            </a:r>
          </a:p>
          <a:p>
            <a:pPr>
              <a:lnSpc>
                <a:spcPct val="150000"/>
              </a:lnSpc>
              <a:buFont typeface="Wingdings" pitchFamily="2" charset="2"/>
              <a:buChar char="v"/>
            </a:pPr>
            <a:r>
              <a:rPr lang="en-US" sz="1600" dirty="0" smtClean="0">
                <a:latin typeface="Lucida Bright" pitchFamily="18" charset="0"/>
              </a:rPr>
              <a:t>Plants the idea of a necessary fight against capitalism and proposes another political option promoted by workers.</a:t>
            </a:r>
            <a:endParaRPr lang="es-PR" sz="1600" dirty="0">
              <a:latin typeface="Lucida Bright" pitchFamily="18" charset="0"/>
            </a:endParaRPr>
          </a:p>
        </p:txBody>
      </p:sp>
      <p:sp>
        <p:nvSpPr>
          <p:cNvPr id="17" name="Title 1"/>
          <p:cNvSpPr>
            <a:spLocks noGrp="1"/>
          </p:cNvSpPr>
          <p:nvPr>
            <p:ph type="title"/>
          </p:nvPr>
        </p:nvSpPr>
        <p:spPr>
          <a:xfrm>
            <a:off x="395536" y="332656"/>
            <a:ext cx="8229600" cy="450304"/>
          </a:xfrm>
        </p:spPr>
        <p:txBody>
          <a:bodyPr>
            <a:noAutofit/>
          </a:bodyPr>
          <a:lstStyle/>
          <a:p>
            <a:pPr algn="ctr"/>
            <a:r>
              <a:rPr lang="en-US" sz="2400" b="1" dirty="0" smtClean="0">
                <a:latin typeface="Lucida Bright" pitchFamily="18" charset="0"/>
              </a:rPr>
              <a:t>IDEOLOGICAL DIVISION WITHIN THE LABOR MOVEMENT</a:t>
            </a:r>
            <a:endParaRPr lang="es-PR" sz="2400" b="1" dirty="0">
              <a:latin typeface="Lucida Bright"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ctr"/>
            <a:r>
              <a:rPr lang="en-US" b="1" dirty="0" smtClean="0">
                <a:latin typeface="Lucida Bright" pitchFamily="18" charset="0"/>
              </a:rPr>
              <a:t>TODAY’S CHALLENGES</a:t>
            </a:r>
            <a:endParaRPr lang="es-PR" b="1" dirty="0">
              <a:latin typeface="Lucida Bright" pitchFamily="18" charset="0"/>
            </a:endParaRPr>
          </a:p>
        </p:txBody>
      </p:sp>
      <p:sp>
        <p:nvSpPr>
          <p:cNvPr id="4" name="Content Placeholder 2"/>
          <p:cNvSpPr>
            <a:spLocks noGrp="1"/>
          </p:cNvSpPr>
          <p:nvPr>
            <p:ph idx="1"/>
          </p:nvPr>
        </p:nvSpPr>
        <p:spPr/>
        <p:txBody>
          <a:bodyPr>
            <a:normAutofit/>
          </a:bodyPr>
          <a:lstStyle/>
          <a:p>
            <a:pPr algn="just">
              <a:buFont typeface="Wingdings" pitchFamily="2" charset="2"/>
              <a:buChar char="v"/>
            </a:pPr>
            <a:r>
              <a:rPr lang="en-US" sz="3600" dirty="0" smtClean="0">
                <a:latin typeface="Lucida Bright" pitchFamily="18" charset="0"/>
              </a:rPr>
              <a:t>To establish unity of action to stop the neoliberal offensive.</a:t>
            </a:r>
            <a:endParaRPr lang="en-US" sz="3600" dirty="0">
              <a:latin typeface="Lucida Bright" pitchFamily="18" charset="0"/>
            </a:endParaRPr>
          </a:p>
          <a:p>
            <a:pPr marL="109728" indent="0">
              <a:buNone/>
            </a:pPr>
            <a:endParaRPr lang="en-US" sz="3600" dirty="0">
              <a:latin typeface="Lucida Bright"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p:txBody>
          <a:bodyPr>
            <a:normAutofit/>
          </a:bodyPr>
          <a:lstStyle/>
          <a:p>
            <a:pPr algn="just">
              <a:buFont typeface="Wingdings" pitchFamily="2" charset="2"/>
              <a:buChar char="v"/>
            </a:pPr>
            <a:r>
              <a:rPr lang="en-US" sz="3200" dirty="0" smtClean="0">
                <a:latin typeface="Lucida Bright" pitchFamily="18" charset="0"/>
              </a:rPr>
              <a:t>Unite community struggles, social groups, environmental groups, civil rights defenders, students and unions. Broad Front of Solidarity and Struggle (</a:t>
            </a:r>
            <a:r>
              <a:rPr lang="en-US" sz="3200" dirty="0" err="1" smtClean="0">
                <a:latin typeface="Lucida Bright" pitchFamily="18" charset="0"/>
              </a:rPr>
              <a:t>Frente</a:t>
            </a:r>
            <a:r>
              <a:rPr lang="en-US" sz="3200" dirty="0" smtClean="0">
                <a:latin typeface="Lucida Bright" pitchFamily="18" charset="0"/>
              </a:rPr>
              <a:t> </a:t>
            </a:r>
            <a:r>
              <a:rPr lang="en-US" sz="3200" dirty="0" err="1" smtClean="0">
                <a:latin typeface="Lucida Bright" pitchFamily="18" charset="0"/>
              </a:rPr>
              <a:t>Amplio</a:t>
            </a:r>
            <a:r>
              <a:rPr lang="en-US" sz="3200" dirty="0" smtClean="0">
                <a:latin typeface="Lucida Bright" pitchFamily="18" charset="0"/>
              </a:rPr>
              <a:t> de </a:t>
            </a:r>
            <a:r>
              <a:rPr lang="en-US" sz="3200" dirty="0" err="1" smtClean="0">
                <a:latin typeface="Lucida Bright" pitchFamily="18" charset="0"/>
              </a:rPr>
              <a:t>Solidaridad</a:t>
            </a:r>
            <a:r>
              <a:rPr lang="en-US" sz="3200" dirty="0" smtClean="0">
                <a:latin typeface="Lucida Bright" pitchFamily="18" charset="0"/>
              </a:rPr>
              <a:t> y </a:t>
            </a:r>
            <a:r>
              <a:rPr lang="en-US" sz="3200" dirty="0" err="1" smtClean="0">
                <a:latin typeface="Lucida Bright" pitchFamily="18" charset="0"/>
              </a:rPr>
              <a:t>Lucha</a:t>
            </a:r>
            <a:r>
              <a:rPr lang="en-US" sz="3200" dirty="0" smtClean="0">
                <a:latin typeface="Lucida Bright" pitchFamily="18" charset="0"/>
              </a:rPr>
              <a:t>, </a:t>
            </a:r>
            <a:r>
              <a:rPr lang="en-US" sz="3200" dirty="0" err="1" smtClean="0">
                <a:latin typeface="Lucida Bright" pitchFamily="18" charset="0"/>
              </a:rPr>
              <a:t>FASyL</a:t>
            </a:r>
            <a:r>
              <a:rPr lang="en-US" sz="3200" dirty="0" smtClean="0">
                <a:latin typeface="Lucida Bright" pitchFamily="18" charset="0"/>
              </a:rPr>
              <a:t>)</a:t>
            </a:r>
          </a:p>
          <a:p>
            <a:pPr marL="109728" indent="0">
              <a:buNone/>
            </a:pPr>
            <a:endParaRPr lang="en-US" sz="3200" dirty="0">
              <a:latin typeface="Lucida Bright" pitchFamily="18" charset="0"/>
            </a:endParaRPr>
          </a:p>
        </p:txBody>
      </p:sp>
      <p:sp>
        <p:nvSpPr>
          <p:cNvPr id="5" name="Title 1"/>
          <p:cNvSpPr>
            <a:spLocks noGrp="1"/>
          </p:cNvSpPr>
          <p:nvPr>
            <p:ph type="title"/>
          </p:nvPr>
        </p:nvSpPr>
        <p:spPr>
          <a:xfrm>
            <a:off x="395536" y="404664"/>
            <a:ext cx="8229600" cy="1143000"/>
          </a:xfrm>
        </p:spPr>
        <p:txBody>
          <a:bodyPr/>
          <a:lstStyle/>
          <a:p>
            <a:pPr algn="ctr"/>
            <a:r>
              <a:rPr lang="en-US" b="1" dirty="0" smtClean="0">
                <a:latin typeface="Lucida Bright" pitchFamily="18" charset="0"/>
              </a:rPr>
              <a:t>TODAY’S CHALLENGES</a:t>
            </a:r>
            <a:endParaRPr lang="es-PR" b="1" dirty="0">
              <a:latin typeface="Lucida Bright"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p:txBody>
          <a:bodyPr/>
          <a:lstStyle/>
          <a:p>
            <a:pPr algn="just">
              <a:buFont typeface="Wingdings" pitchFamily="2" charset="2"/>
              <a:buChar char="v"/>
            </a:pPr>
            <a:r>
              <a:rPr lang="en-US" sz="3200" dirty="0" smtClean="0">
                <a:latin typeface="Lucida Bright" pitchFamily="18" charset="0"/>
              </a:rPr>
              <a:t>Work at the grassroots level. The unity of leaders is not enough. What is required is an organizing project and mass education.</a:t>
            </a:r>
            <a:endParaRPr lang="en-US" sz="3200" dirty="0">
              <a:latin typeface="Lucida Bright" pitchFamily="18" charset="0"/>
            </a:endParaRPr>
          </a:p>
        </p:txBody>
      </p:sp>
      <p:sp>
        <p:nvSpPr>
          <p:cNvPr id="5" name="Title 1"/>
          <p:cNvSpPr>
            <a:spLocks noGrp="1"/>
          </p:cNvSpPr>
          <p:nvPr>
            <p:ph type="title"/>
          </p:nvPr>
        </p:nvSpPr>
        <p:spPr>
          <a:xfrm>
            <a:off x="467544" y="404664"/>
            <a:ext cx="8229600" cy="1143000"/>
          </a:xfrm>
        </p:spPr>
        <p:txBody>
          <a:bodyPr/>
          <a:lstStyle/>
          <a:p>
            <a:pPr algn="ctr"/>
            <a:r>
              <a:rPr lang="en-US" b="1" dirty="0" smtClean="0">
                <a:latin typeface="Lucida Bright" pitchFamily="18" charset="0"/>
              </a:rPr>
              <a:t>TODAY’S CHALLENGES</a:t>
            </a:r>
            <a:endParaRPr lang="es-PR" b="1" dirty="0">
              <a:latin typeface="Lucida Bright"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p:txBody>
          <a:bodyPr/>
          <a:lstStyle/>
          <a:p>
            <a:pPr algn="just">
              <a:buFont typeface="Wingdings" pitchFamily="2" charset="2"/>
              <a:buChar char="v"/>
            </a:pPr>
            <a:r>
              <a:rPr lang="en-US" sz="3200" dirty="0" smtClean="0">
                <a:latin typeface="Lucida Bright" pitchFamily="18" charset="0"/>
              </a:rPr>
              <a:t>Class-conscious union movement that proposes an economic model that’s different from capitalism and colonialism.</a:t>
            </a:r>
            <a:endParaRPr lang="en-US" dirty="0"/>
          </a:p>
        </p:txBody>
      </p:sp>
      <p:sp>
        <p:nvSpPr>
          <p:cNvPr id="5" name="Title 1"/>
          <p:cNvSpPr>
            <a:spLocks noGrp="1"/>
          </p:cNvSpPr>
          <p:nvPr>
            <p:ph type="title"/>
          </p:nvPr>
        </p:nvSpPr>
        <p:spPr>
          <a:xfrm>
            <a:off x="467544" y="404664"/>
            <a:ext cx="8229600" cy="1143000"/>
          </a:xfrm>
        </p:spPr>
        <p:txBody>
          <a:bodyPr/>
          <a:lstStyle/>
          <a:p>
            <a:pPr algn="ctr"/>
            <a:r>
              <a:rPr lang="en-US" b="1" dirty="0" smtClean="0">
                <a:latin typeface="Lucida Bright" pitchFamily="18" charset="0"/>
              </a:rPr>
              <a:t>TODAY’S CHALLENGES</a:t>
            </a:r>
            <a:endParaRPr lang="es-PR" b="1" dirty="0">
              <a:latin typeface="Lucida Bright"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404664"/>
            <a:ext cx="6861448" cy="1143000"/>
          </a:xfrm>
        </p:spPr>
        <p:txBody>
          <a:bodyPr>
            <a:noAutofit/>
          </a:bodyPr>
          <a:lstStyle/>
          <a:p>
            <a:pPr algn="ctr"/>
            <a:r>
              <a:rPr lang="en-US" sz="2800" b="1" dirty="0" smtClean="0">
                <a:latin typeface="Lucida Bright" pitchFamily="18" charset="0"/>
              </a:rPr>
              <a:t>PROSOL UTIER</a:t>
            </a:r>
            <a:br>
              <a:rPr lang="en-US" sz="2800" b="1" dirty="0" smtClean="0">
                <a:latin typeface="Lucida Bright" pitchFamily="18" charset="0"/>
              </a:rPr>
            </a:br>
            <a:r>
              <a:rPr lang="en-US" sz="2800" b="1" dirty="0" smtClean="0">
                <a:latin typeface="Lucida Bright" pitchFamily="18" charset="0"/>
              </a:rPr>
              <a:t>ORGANIZING-IDEOLOGY-</a:t>
            </a:r>
            <a:br>
              <a:rPr lang="en-US" sz="2800" b="1" dirty="0" smtClean="0">
                <a:latin typeface="Lucida Bright" pitchFamily="18" charset="0"/>
              </a:rPr>
            </a:br>
            <a:r>
              <a:rPr lang="en-US" sz="2800" b="1" dirty="0" smtClean="0">
                <a:latin typeface="Lucida Bright" pitchFamily="18" charset="0"/>
              </a:rPr>
              <a:t>CLASS-CONSCIOUSNESS</a:t>
            </a:r>
            <a:endParaRPr lang="es-PR" sz="2800" b="1" dirty="0">
              <a:latin typeface="Lucida Bright" pitchFamily="18" charset="0"/>
            </a:endParaRPr>
          </a:p>
        </p:txBody>
      </p:sp>
      <p:pic>
        <p:nvPicPr>
          <p:cNvPr id="4" name="Picture 3" descr="C:\Users\prosol\Desktop\LOGO.jpg"/>
          <p:cNvPicPr/>
          <p:nvPr/>
        </p:nvPicPr>
        <p:blipFill>
          <a:blip r:embed="rId2" cstate="print"/>
          <a:srcRect/>
          <a:stretch>
            <a:fillRect/>
          </a:stretch>
        </p:blipFill>
        <p:spPr bwMode="auto">
          <a:xfrm>
            <a:off x="251520" y="332656"/>
            <a:ext cx="1728191" cy="1512168"/>
          </a:xfrm>
          <a:prstGeom prst="rect">
            <a:avLst/>
          </a:prstGeom>
          <a:noFill/>
          <a:ln w="9525">
            <a:noFill/>
            <a:miter lim="800000"/>
            <a:headEnd/>
            <a:tailEnd/>
          </a:ln>
        </p:spPr>
      </p:pic>
      <p:cxnSp>
        <p:nvCxnSpPr>
          <p:cNvPr id="5" name="AutoShape 14"/>
          <p:cNvCxnSpPr>
            <a:cxnSpLocks noChangeShapeType="1"/>
          </p:cNvCxnSpPr>
          <p:nvPr/>
        </p:nvCxnSpPr>
        <p:spPr bwMode="auto">
          <a:xfrm flipH="1">
            <a:off x="395536" y="2492896"/>
            <a:ext cx="7848872" cy="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sp>
        <p:nvSpPr>
          <p:cNvPr id="10" name="Rectangle 9"/>
          <p:cNvSpPr>
            <a:spLocks noChangeArrowheads="1"/>
          </p:cNvSpPr>
          <p:nvPr/>
        </p:nvSpPr>
        <p:spPr bwMode="auto">
          <a:xfrm>
            <a:off x="395536" y="3573016"/>
            <a:ext cx="946665"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Lucida Bright" pitchFamily="18" charset="0"/>
                <a:cs typeface="Arial" pitchFamily="34" charset="0"/>
              </a:rPr>
              <a:t>ARROYO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8"/>
          <p:cNvSpPr>
            <a:spLocks noChangeArrowheads="1"/>
          </p:cNvSpPr>
          <p:nvPr/>
        </p:nvSpPr>
        <p:spPr bwMode="auto">
          <a:xfrm>
            <a:off x="107504" y="2996952"/>
            <a:ext cx="681505" cy="344488"/>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LAJAS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9"/>
          <p:cNvSpPr>
            <a:spLocks noChangeArrowheads="1"/>
          </p:cNvSpPr>
          <p:nvPr/>
        </p:nvSpPr>
        <p:spPr bwMode="auto">
          <a:xfrm>
            <a:off x="3995936" y="3573016"/>
            <a:ext cx="931540"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UTUADO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9"/>
          <p:cNvSpPr>
            <a:spLocks noChangeArrowheads="1"/>
          </p:cNvSpPr>
          <p:nvPr/>
        </p:nvSpPr>
        <p:spPr bwMode="auto">
          <a:xfrm>
            <a:off x="1475656" y="3573016"/>
            <a:ext cx="1054409"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GUÁNICA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9"/>
          <p:cNvSpPr>
            <a:spLocks noChangeArrowheads="1"/>
          </p:cNvSpPr>
          <p:nvPr/>
        </p:nvSpPr>
        <p:spPr bwMode="auto">
          <a:xfrm>
            <a:off x="2123728" y="2996952"/>
            <a:ext cx="939774"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AÑASCO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9"/>
          <p:cNvSpPr>
            <a:spLocks noChangeArrowheads="1"/>
          </p:cNvSpPr>
          <p:nvPr/>
        </p:nvSpPr>
        <p:spPr bwMode="auto">
          <a:xfrm>
            <a:off x="3275856" y="2924944"/>
            <a:ext cx="999281"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PATILLAS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9"/>
          <p:cNvSpPr>
            <a:spLocks noChangeArrowheads="1"/>
          </p:cNvSpPr>
          <p:nvPr/>
        </p:nvSpPr>
        <p:spPr bwMode="auto">
          <a:xfrm>
            <a:off x="2771800" y="3573016"/>
            <a:ext cx="964087"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ARECIBO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9"/>
          <p:cNvSpPr>
            <a:spLocks noChangeArrowheads="1"/>
          </p:cNvSpPr>
          <p:nvPr/>
        </p:nvSpPr>
        <p:spPr bwMode="auto">
          <a:xfrm>
            <a:off x="971600" y="2996952"/>
            <a:ext cx="792088"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CIALES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 name="AutoShape 15"/>
          <p:cNvCxnSpPr>
            <a:cxnSpLocks noChangeShapeType="1"/>
          </p:cNvCxnSpPr>
          <p:nvPr/>
        </p:nvCxnSpPr>
        <p:spPr bwMode="auto">
          <a:xfrm flipH="1">
            <a:off x="395536" y="2492896"/>
            <a:ext cx="1" cy="445229"/>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0" name="AutoShape 15"/>
          <p:cNvCxnSpPr>
            <a:cxnSpLocks noChangeShapeType="1"/>
          </p:cNvCxnSpPr>
          <p:nvPr/>
        </p:nvCxnSpPr>
        <p:spPr bwMode="auto">
          <a:xfrm flipH="1">
            <a:off x="899592"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4" name="AutoShape 15"/>
          <p:cNvCxnSpPr>
            <a:cxnSpLocks noChangeShapeType="1"/>
          </p:cNvCxnSpPr>
          <p:nvPr/>
        </p:nvCxnSpPr>
        <p:spPr bwMode="auto">
          <a:xfrm flipH="1">
            <a:off x="1403648" y="2492896"/>
            <a:ext cx="1" cy="445229"/>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5" name="AutoShape 15"/>
          <p:cNvCxnSpPr>
            <a:cxnSpLocks noChangeShapeType="1"/>
          </p:cNvCxnSpPr>
          <p:nvPr/>
        </p:nvCxnSpPr>
        <p:spPr bwMode="auto">
          <a:xfrm flipH="1">
            <a:off x="1979712"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6" name="AutoShape 15"/>
          <p:cNvCxnSpPr>
            <a:cxnSpLocks noChangeShapeType="1"/>
          </p:cNvCxnSpPr>
          <p:nvPr/>
        </p:nvCxnSpPr>
        <p:spPr bwMode="auto">
          <a:xfrm flipH="1">
            <a:off x="2627784" y="2492896"/>
            <a:ext cx="1" cy="445229"/>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8" name="AutoShape 15"/>
          <p:cNvCxnSpPr>
            <a:cxnSpLocks noChangeShapeType="1"/>
          </p:cNvCxnSpPr>
          <p:nvPr/>
        </p:nvCxnSpPr>
        <p:spPr bwMode="auto">
          <a:xfrm flipH="1">
            <a:off x="3203848"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29" name="AutoShape 15"/>
          <p:cNvCxnSpPr>
            <a:cxnSpLocks noChangeShapeType="1"/>
          </p:cNvCxnSpPr>
          <p:nvPr/>
        </p:nvCxnSpPr>
        <p:spPr bwMode="auto">
          <a:xfrm flipH="1">
            <a:off x="3779912" y="2492896"/>
            <a:ext cx="1" cy="445229"/>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30" name="AutoShape 15"/>
          <p:cNvCxnSpPr>
            <a:cxnSpLocks noChangeShapeType="1"/>
          </p:cNvCxnSpPr>
          <p:nvPr/>
        </p:nvCxnSpPr>
        <p:spPr bwMode="auto">
          <a:xfrm flipH="1">
            <a:off x="4427984"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31" name="AutoShape 15"/>
          <p:cNvCxnSpPr>
            <a:cxnSpLocks noChangeShapeType="1"/>
          </p:cNvCxnSpPr>
          <p:nvPr/>
        </p:nvCxnSpPr>
        <p:spPr bwMode="auto">
          <a:xfrm flipH="1">
            <a:off x="5148064" y="2492896"/>
            <a:ext cx="2" cy="432048"/>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sp>
        <p:nvSpPr>
          <p:cNvPr id="33" name="Rectangle 9"/>
          <p:cNvSpPr>
            <a:spLocks noChangeArrowheads="1"/>
          </p:cNvSpPr>
          <p:nvPr/>
        </p:nvSpPr>
        <p:spPr bwMode="auto">
          <a:xfrm>
            <a:off x="4572000" y="2924944"/>
            <a:ext cx="1151188" cy="467491"/>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ALBERGUE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Lucida Bright" pitchFamily="18" charset="0"/>
                <a:cs typeface="Arial" pitchFamily="34" charset="0"/>
              </a:rPr>
              <a:t>OLÍMPICO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Rectangle 8"/>
          <p:cNvSpPr>
            <a:spLocks noChangeArrowheads="1"/>
          </p:cNvSpPr>
          <p:nvPr/>
        </p:nvSpPr>
        <p:spPr bwMode="auto">
          <a:xfrm>
            <a:off x="5580112" y="3573016"/>
            <a:ext cx="530662" cy="344488"/>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Lucida Bright" pitchFamily="18" charset="0"/>
                <a:cs typeface="Arial" pitchFamily="34" charset="0"/>
              </a:rPr>
              <a:t>ACT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Rectangle 8"/>
          <p:cNvSpPr>
            <a:spLocks noChangeArrowheads="1"/>
          </p:cNvSpPr>
          <p:nvPr/>
        </p:nvSpPr>
        <p:spPr bwMode="auto">
          <a:xfrm>
            <a:off x="6444208" y="3573016"/>
            <a:ext cx="591571" cy="344488"/>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OPV</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Rectangle 8"/>
          <p:cNvSpPr>
            <a:spLocks noChangeArrowheads="1"/>
          </p:cNvSpPr>
          <p:nvPr/>
        </p:nvSpPr>
        <p:spPr bwMode="auto">
          <a:xfrm>
            <a:off x="6876256" y="2924944"/>
            <a:ext cx="545432" cy="344488"/>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OCE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Rectangle 9"/>
          <p:cNvSpPr>
            <a:spLocks noChangeArrowheads="1"/>
          </p:cNvSpPr>
          <p:nvPr/>
        </p:nvSpPr>
        <p:spPr bwMode="auto">
          <a:xfrm>
            <a:off x="5940152" y="2924944"/>
            <a:ext cx="571500"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ICP</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Rectangle 9"/>
          <p:cNvSpPr>
            <a:spLocks noChangeArrowheads="1"/>
          </p:cNvSpPr>
          <p:nvPr/>
        </p:nvSpPr>
        <p:spPr bwMode="auto">
          <a:xfrm>
            <a:off x="7236296" y="3573016"/>
            <a:ext cx="859532"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HTSS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Rectangle 9"/>
          <p:cNvSpPr>
            <a:spLocks noChangeArrowheads="1"/>
          </p:cNvSpPr>
          <p:nvPr/>
        </p:nvSpPr>
        <p:spPr bwMode="auto">
          <a:xfrm>
            <a:off x="7740352" y="2924944"/>
            <a:ext cx="1136636" cy="366713"/>
          </a:xfrm>
          <a:prstGeom prst="rect">
            <a:avLst/>
          </a:prstGeom>
          <a:solidFill>
            <a:srgbClr val="365F91"/>
          </a:solidFill>
          <a:ln w="38100">
            <a:solidFill>
              <a:srgbClr val="FFFF00"/>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rgbClr val="FFFFFF"/>
                </a:solidFill>
                <a:latin typeface="Lucida Bright" pitchFamily="18" charset="0"/>
                <a:cs typeface="Arial" pitchFamily="34" charset="0"/>
              </a:rPr>
              <a:t>JUBILADOS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0" name="AutoShape 15"/>
          <p:cNvCxnSpPr>
            <a:cxnSpLocks noChangeShapeType="1"/>
          </p:cNvCxnSpPr>
          <p:nvPr/>
        </p:nvCxnSpPr>
        <p:spPr bwMode="auto">
          <a:xfrm flipH="1">
            <a:off x="5868144"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41" name="AutoShape 15"/>
          <p:cNvCxnSpPr>
            <a:cxnSpLocks noChangeShapeType="1"/>
          </p:cNvCxnSpPr>
          <p:nvPr/>
        </p:nvCxnSpPr>
        <p:spPr bwMode="auto">
          <a:xfrm flipH="1">
            <a:off x="6228184" y="2492896"/>
            <a:ext cx="2" cy="432048"/>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42" name="AutoShape 15"/>
          <p:cNvCxnSpPr>
            <a:cxnSpLocks noChangeShapeType="1"/>
          </p:cNvCxnSpPr>
          <p:nvPr/>
        </p:nvCxnSpPr>
        <p:spPr bwMode="auto">
          <a:xfrm flipH="1">
            <a:off x="6732240"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43" name="AutoShape 15"/>
          <p:cNvCxnSpPr>
            <a:cxnSpLocks noChangeShapeType="1"/>
          </p:cNvCxnSpPr>
          <p:nvPr/>
        </p:nvCxnSpPr>
        <p:spPr bwMode="auto">
          <a:xfrm flipH="1">
            <a:off x="7164288" y="2492896"/>
            <a:ext cx="2" cy="432048"/>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44" name="AutoShape 15"/>
          <p:cNvCxnSpPr>
            <a:cxnSpLocks noChangeShapeType="1"/>
          </p:cNvCxnSpPr>
          <p:nvPr/>
        </p:nvCxnSpPr>
        <p:spPr bwMode="auto">
          <a:xfrm flipH="1">
            <a:off x="7668344" y="2492896"/>
            <a:ext cx="2" cy="1080120"/>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cxnSp>
        <p:nvCxnSpPr>
          <p:cNvPr id="45" name="AutoShape 15"/>
          <p:cNvCxnSpPr>
            <a:cxnSpLocks noChangeShapeType="1"/>
          </p:cNvCxnSpPr>
          <p:nvPr/>
        </p:nvCxnSpPr>
        <p:spPr bwMode="auto">
          <a:xfrm flipH="1">
            <a:off x="8244408" y="2492896"/>
            <a:ext cx="2" cy="432048"/>
          </a:xfrm>
          <a:prstGeom prst="straightConnector1">
            <a:avLst/>
          </a:prstGeom>
          <a:noFill/>
          <a:ln w="28575">
            <a:solidFill>
              <a:srgbClr val="365F91"/>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Autofit/>
          </a:bodyPr>
          <a:lstStyle/>
          <a:p>
            <a:pPr algn="ctr"/>
            <a:r>
              <a:rPr lang="en-US" sz="3200" b="1" dirty="0" smtClean="0">
                <a:latin typeface="Lucida Bright" pitchFamily="18" charset="0"/>
              </a:rPr>
              <a:t>LABOR UNION COORDINATOR  </a:t>
            </a:r>
            <a:br>
              <a:rPr lang="en-US" sz="3200" b="1" dirty="0" smtClean="0">
                <a:latin typeface="Lucida Bright" pitchFamily="18" charset="0"/>
              </a:rPr>
            </a:br>
            <a:r>
              <a:rPr lang="en-US" sz="3200" b="1" dirty="0" smtClean="0">
                <a:latin typeface="Lucida Bright" pitchFamily="18" charset="0"/>
              </a:rPr>
              <a:t>AND </a:t>
            </a:r>
            <a:r>
              <a:rPr lang="en-US" sz="3200" b="1" dirty="0" err="1" smtClean="0">
                <a:latin typeface="Lucida Bright" pitchFamily="18" charset="0"/>
              </a:rPr>
              <a:t>FASyL</a:t>
            </a:r>
            <a:r>
              <a:rPr lang="en-US" sz="3200" b="1" dirty="0" smtClean="0">
                <a:latin typeface="Lucida Bright" pitchFamily="18" charset="0"/>
              </a:rPr>
              <a:t/>
            </a:r>
            <a:br>
              <a:rPr lang="en-US" sz="3200" b="1" dirty="0" smtClean="0">
                <a:latin typeface="Lucida Bright" pitchFamily="18" charset="0"/>
              </a:rPr>
            </a:br>
            <a:r>
              <a:rPr lang="en-US" sz="3200" b="1" dirty="0" smtClean="0">
                <a:latin typeface="Lucida Bright" pitchFamily="18" charset="0"/>
              </a:rPr>
              <a:t>UNITY-MASS EDUCATION</a:t>
            </a:r>
            <a:endParaRPr lang="es-PR" sz="3200" b="1" dirty="0">
              <a:latin typeface="Lucida Bright" pitchFamily="18" charset="0"/>
            </a:endParaRPr>
          </a:p>
        </p:txBody>
      </p:sp>
      <p:pic>
        <p:nvPicPr>
          <p:cNvPr id="4" name="irc_mi" descr="http://webspace.webring.com/people/db/bunnypr8221/PICTURE/mapas/map_pr_blank.gif">
            <a:hlinkClick r:id="rId2"/>
          </p:cNvPr>
          <p:cNvPicPr>
            <a:picLocks noGrp="1"/>
          </p:cNvPicPr>
          <p:nvPr>
            <p:ph idx="1"/>
          </p:nvPr>
        </p:nvPicPr>
        <p:blipFill>
          <a:blip r:embed="rId3" cstate="print"/>
          <a:srcRect/>
          <a:stretch>
            <a:fillRect/>
          </a:stretch>
        </p:blipFill>
        <p:spPr bwMode="auto">
          <a:xfrm>
            <a:off x="827584" y="2060848"/>
            <a:ext cx="7704856" cy="3384376"/>
          </a:xfrm>
          <a:prstGeom prst="rect">
            <a:avLst/>
          </a:prstGeom>
          <a:noFill/>
          <a:ln w="9525">
            <a:noFill/>
            <a:miter lim="800000"/>
            <a:headEnd/>
            <a:tailEnd/>
          </a:ln>
        </p:spPr>
      </p:pic>
      <p:sp>
        <p:nvSpPr>
          <p:cNvPr id="5" name="Oval 4"/>
          <p:cNvSpPr/>
          <p:nvPr/>
        </p:nvSpPr>
        <p:spPr>
          <a:xfrm>
            <a:off x="251520" y="3429000"/>
            <a:ext cx="971600" cy="1008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Lucida Bright" pitchFamily="18" charset="0"/>
              </a:rPr>
              <a:t>FASyL</a:t>
            </a:r>
            <a:endParaRPr lang="en-US" sz="1200" dirty="0">
              <a:solidFill>
                <a:schemeClr val="tx1"/>
              </a:solidFill>
              <a:latin typeface="Lucida Bright" pitchFamily="18" charset="0"/>
            </a:endParaRPr>
          </a:p>
        </p:txBody>
      </p:sp>
      <p:sp>
        <p:nvSpPr>
          <p:cNvPr id="6" name="Oval 5"/>
          <p:cNvSpPr/>
          <p:nvPr/>
        </p:nvSpPr>
        <p:spPr>
          <a:xfrm>
            <a:off x="4355976" y="1700808"/>
            <a:ext cx="1020838" cy="1008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latin typeface="Lucida Bright" pitchFamily="18" charset="0"/>
              </a:rPr>
              <a:t>FASyL</a:t>
            </a:r>
            <a:endParaRPr lang="en-US" sz="1400" dirty="0">
              <a:solidFill>
                <a:schemeClr val="tx1"/>
              </a:solidFill>
              <a:latin typeface="Lucida Bright" pitchFamily="18" charset="0"/>
            </a:endParaRPr>
          </a:p>
        </p:txBody>
      </p:sp>
      <p:sp>
        <p:nvSpPr>
          <p:cNvPr id="7" name="Oval 6"/>
          <p:cNvSpPr/>
          <p:nvPr/>
        </p:nvSpPr>
        <p:spPr>
          <a:xfrm>
            <a:off x="2915816" y="4941168"/>
            <a:ext cx="1080120" cy="1008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latin typeface="Lucida Bright" pitchFamily="18" charset="0"/>
              </a:rPr>
              <a:t>FASyL</a:t>
            </a:r>
            <a:endParaRPr lang="en-US" sz="1400" dirty="0">
              <a:solidFill>
                <a:schemeClr val="tx1"/>
              </a:solidFill>
              <a:latin typeface="Lucida Bright" pitchFamily="18" charset="0"/>
            </a:endParaRPr>
          </a:p>
        </p:txBody>
      </p:sp>
      <p:sp>
        <p:nvSpPr>
          <p:cNvPr id="8" name="TextBox 7"/>
          <p:cNvSpPr txBox="1"/>
          <p:nvPr/>
        </p:nvSpPr>
        <p:spPr>
          <a:xfrm>
            <a:off x="5004048" y="2996952"/>
            <a:ext cx="473206" cy="461665"/>
          </a:xfrm>
          <a:prstGeom prst="rect">
            <a:avLst/>
          </a:prstGeom>
          <a:noFill/>
        </p:spPr>
        <p:txBody>
          <a:bodyPr wrap="none" rtlCol="0">
            <a:spAutoFit/>
          </a:bodyPr>
          <a:lstStyle/>
          <a:p>
            <a:pPr algn="ctr"/>
            <a:r>
              <a:rPr lang="en-US" sz="1200" dirty="0" smtClean="0">
                <a:latin typeface="Lucida Bright" pitchFamily="18" charset="0"/>
              </a:rPr>
              <a:t>FPT</a:t>
            </a:r>
          </a:p>
          <a:p>
            <a:pPr algn="ctr"/>
            <a:r>
              <a:rPr lang="en-US" sz="1200" dirty="0" smtClean="0">
                <a:latin typeface="Lucida Bright" pitchFamily="18" charset="0"/>
              </a:rPr>
              <a:t>HES</a:t>
            </a:r>
            <a:endParaRPr lang="en-US" sz="1200" dirty="0">
              <a:latin typeface="Lucida Bright" pitchFamily="18" charset="0"/>
            </a:endParaRPr>
          </a:p>
        </p:txBody>
      </p:sp>
      <p:sp>
        <p:nvSpPr>
          <p:cNvPr id="9" name="TextBox 8"/>
          <p:cNvSpPr txBox="1"/>
          <p:nvPr/>
        </p:nvSpPr>
        <p:spPr>
          <a:xfrm>
            <a:off x="3779912" y="3284984"/>
            <a:ext cx="1008203" cy="1015663"/>
          </a:xfrm>
          <a:prstGeom prst="rect">
            <a:avLst/>
          </a:prstGeom>
          <a:noFill/>
        </p:spPr>
        <p:txBody>
          <a:bodyPr wrap="square" rtlCol="0">
            <a:spAutoFit/>
          </a:bodyPr>
          <a:lstStyle/>
          <a:p>
            <a:pPr algn="ctr"/>
            <a:r>
              <a:rPr lang="en-US" sz="1200" dirty="0" smtClean="0">
                <a:latin typeface="Lucida Bright" pitchFamily="18" charset="0"/>
              </a:rPr>
              <a:t>UAASL</a:t>
            </a:r>
          </a:p>
          <a:p>
            <a:pPr algn="ctr"/>
            <a:r>
              <a:rPr lang="en-US" sz="1200" dirty="0" smtClean="0">
                <a:latin typeface="Lucida Bright" pitchFamily="18" charset="0"/>
              </a:rPr>
              <a:t>UIASAL</a:t>
            </a:r>
          </a:p>
          <a:p>
            <a:pPr algn="ctr"/>
            <a:r>
              <a:rPr lang="en-US" sz="1200" dirty="0" smtClean="0">
                <a:latin typeface="Lucida Bright" pitchFamily="18" charset="0"/>
              </a:rPr>
              <a:t>HCRIM</a:t>
            </a:r>
          </a:p>
          <a:p>
            <a:pPr algn="ctr"/>
            <a:r>
              <a:rPr lang="en-US" sz="1200" dirty="0" smtClean="0">
                <a:latin typeface="Lucida Bright" pitchFamily="18" charset="0"/>
              </a:rPr>
              <a:t>HEDJ</a:t>
            </a:r>
          </a:p>
          <a:p>
            <a:pPr algn="ctr"/>
            <a:r>
              <a:rPr lang="en-US" sz="1200" dirty="0" smtClean="0">
                <a:latin typeface="Lucida Bright" pitchFamily="18" charset="0"/>
              </a:rPr>
              <a:t>MSS</a:t>
            </a:r>
          </a:p>
        </p:txBody>
      </p:sp>
      <p:sp>
        <p:nvSpPr>
          <p:cNvPr id="10" name="TextBox 9"/>
          <p:cNvSpPr txBox="1"/>
          <p:nvPr/>
        </p:nvSpPr>
        <p:spPr>
          <a:xfrm>
            <a:off x="2627784" y="3284984"/>
            <a:ext cx="1285928" cy="1015663"/>
          </a:xfrm>
          <a:prstGeom prst="rect">
            <a:avLst/>
          </a:prstGeom>
          <a:noFill/>
        </p:spPr>
        <p:txBody>
          <a:bodyPr wrap="none" rtlCol="0">
            <a:spAutoFit/>
          </a:bodyPr>
          <a:lstStyle/>
          <a:p>
            <a:pPr algn="ctr"/>
            <a:r>
              <a:rPr lang="en-US" sz="1200" dirty="0" smtClean="0">
                <a:latin typeface="Lucida Bright" pitchFamily="18" charset="0"/>
              </a:rPr>
              <a:t>UTIER</a:t>
            </a:r>
          </a:p>
          <a:p>
            <a:pPr algn="ctr"/>
            <a:r>
              <a:rPr lang="en-US" sz="1200" dirty="0" smtClean="0">
                <a:latin typeface="Lucida Bright" pitchFamily="18" charset="0"/>
              </a:rPr>
              <a:t>EDUCAMOS</a:t>
            </a:r>
          </a:p>
          <a:p>
            <a:pPr algn="ctr"/>
            <a:r>
              <a:rPr lang="en-US" sz="1200" dirty="0" smtClean="0">
                <a:latin typeface="Lucida Bright" pitchFamily="18" charset="0"/>
              </a:rPr>
              <a:t>PROSOL UTIER</a:t>
            </a:r>
          </a:p>
          <a:p>
            <a:pPr algn="ctr"/>
            <a:r>
              <a:rPr lang="en-US" sz="1200" dirty="0" smtClean="0">
                <a:latin typeface="Lucida Bright" pitchFamily="18" charset="0"/>
              </a:rPr>
              <a:t>HEEND-UPR</a:t>
            </a:r>
          </a:p>
          <a:p>
            <a:pPr algn="ctr"/>
            <a:r>
              <a:rPr lang="en-US" sz="1200" dirty="0" smtClean="0">
                <a:latin typeface="Lucida Bright" pitchFamily="18" charset="0"/>
              </a:rPr>
              <a:t>UITSL</a:t>
            </a:r>
          </a:p>
        </p:txBody>
      </p:sp>
      <p:sp>
        <p:nvSpPr>
          <p:cNvPr id="11" name="TextBox 10"/>
          <p:cNvSpPr txBox="1"/>
          <p:nvPr/>
        </p:nvSpPr>
        <p:spPr>
          <a:xfrm>
            <a:off x="1547664" y="3645024"/>
            <a:ext cx="899605" cy="461665"/>
          </a:xfrm>
          <a:prstGeom prst="rect">
            <a:avLst/>
          </a:prstGeom>
          <a:noFill/>
        </p:spPr>
        <p:txBody>
          <a:bodyPr wrap="none" rtlCol="0">
            <a:spAutoFit/>
          </a:bodyPr>
          <a:lstStyle/>
          <a:p>
            <a:pPr algn="ctr"/>
            <a:r>
              <a:rPr lang="en-US" sz="1200" dirty="0" smtClean="0">
                <a:latin typeface="Lucida Bright" pitchFamily="18" charset="0"/>
              </a:rPr>
              <a:t>UITCI</a:t>
            </a:r>
          </a:p>
          <a:p>
            <a:pPr algn="ctr"/>
            <a:r>
              <a:rPr lang="en-US" sz="1200" dirty="0" smtClean="0">
                <a:latin typeface="Lucida Bright" pitchFamily="18" charset="0"/>
              </a:rPr>
              <a:t>FLEURUM</a:t>
            </a:r>
            <a:endParaRPr lang="en-US" sz="1200" dirty="0">
              <a:latin typeface="Lucida Bright" pitchFamily="18" charset="0"/>
            </a:endParaRPr>
          </a:p>
        </p:txBody>
      </p:sp>
      <p:sp>
        <p:nvSpPr>
          <p:cNvPr id="12" name="TextBox 11"/>
          <p:cNvSpPr txBox="1"/>
          <p:nvPr/>
        </p:nvSpPr>
        <p:spPr>
          <a:xfrm>
            <a:off x="3635896" y="4365104"/>
            <a:ext cx="460382" cy="276999"/>
          </a:xfrm>
          <a:prstGeom prst="rect">
            <a:avLst/>
          </a:prstGeom>
          <a:noFill/>
        </p:spPr>
        <p:txBody>
          <a:bodyPr wrap="none" rtlCol="0">
            <a:spAutoFit/>
          </a:bodyPr>
          <a:lstStyle/>
          <a:p>
            <a:pPr algn="ctr"/>
            <a:r>
              <a:rPr lang="en-US" sz="1200" dirty="0" smtClean="0">
                <a:latin typeface="Lucida Bright" pitchFamily="18" charset="0"/>
              </a:rPr>
              <a:t>FPT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080120"/>
          </a:xfrm>
        </p:spPr>
        <p:txBody>
          <a:bodyPr>
            <a:noAutofit/>
          </a:bodyPr>
          <a:lstStyle/>
          <a:p>
            <a:pPr algn="ct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s-PR" sz="3200" b="1" dirty="0">
                <a:latin typeface="Lucida Bright" pitchFamily="18" charset="0"/>
              </a:rPr>
              <a:t/>
            </a:r>
            <a:br>
              <a:rPr lang="es-PR" sz="3200" b="1" dirty="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t>
            </a:r>
            <a:r>
              <a:rPr lang="es-PR" sz="3200" b="1" dirty="0" err="1" smtClean="0">
                <a:latin typeface="Lucida Bright" pitchFamily="18" charset="0"/>
              </a:rPr>
              <a:t>Program</a:t>
            </a:r>
            <a:r>
              <a:rPr lang="es-PR" sz="3200" b="1" dirty="0" smtClean="0">
                <a:latin typeface="Lucida Bright" pitchFamily="18" charset="0"/>
              </a:rPr>
              <a:t> of </a:t>
            </a:r>
            <a:r>
              <a:rPr lang="es-PR" sz="3200" b="1" dirty="0" err="1" smtClean="0">
                <a:latin typeface="Lucida Bright" pitchFamily="18" charset="0"/>
              </a:rPr>
              <a:t>the</a:t>
            </a:r>
            <a:r>
              <a:rPr lang="es-PR" sz="3200" b="1" dirty="0" smtClean="0">
                <a:latin typeface="Lucida Bright" pitchFamily="18" charset="0"/>
              </a:rPr>
              <a:t> </a:t>
            </a:r>
            <a:r>
              <a:rPr lang="es-PR" sz="3200" b="1" dirty="0" err="1" smtClean="0">
                <a:latin typeface="Lucida Bright" pitchFamily="18" charset="0"/>
              </a:rPr>
              <a:t>FASyL</a:t>
            </a:r>
            <a:r>
              <a:rPr lang="es-PR" sz="3200" b="1" dirty="0" smtClean="0">
                <a:latin typeface="Lucida Bright" pitchFamily="18" charset="0"/>
              </a:rPr>
              <a:t>:</a:t>
            </a:r>
            <a:br>
              <a:rPr lang="es-PR" sz="3200" b="1" dirty="0" smtClean="0">
                <a:latin typeface="Lucida Bright" pitchFamily="18" charset="0"/>
              </a:rPr>
            </a:br>
            <a:r>
              <a:rPr lang="es-PR" sz="3200" b="1" dirty="0" err="1" smtClean="0">
                <a:latin typeface="Lucida Bright" pitchFamily="18" charset="0"/>
              </a:rPr>
              <a:t>Broad</a:t>
            </a:r>
            <a:r>
              <a:rPr lang="es-PR" sz="3200" b="1" dirty="0" smtClean="0">
                <a:latin typeface="Lucida Bright" pitchFamily="18" charset="0"/>
              </a:rPr>
              <a:t> Front </a:t>
            </a:r>
            <a:r>
              <a:rPr lang="es-PR" sz="3200" b="1" dirty="0" err="1" smtClean="0">
                <a:latin typeface="Lucida Bright" pitchFamily="18" charset="0"/>
              </a:rPr>
              <a:t>for</a:t>
            </a:r>
            <a:r>
              <a:rPr lang="es-PR" sz="3200" b="1" dirty="0" smtClean="0">
                <a:latin typeface="Lucida Bright" pitchFamily="18" charset="0"/>
              </a:rPr>
              <a:t> </a:t>
            </a:r>
            <a:r>
              <a:rPr lang="es-PR" sz="3200" b="1" dirty="0" err="1" smtClean="0">
                <a:latin typeface="Lucida Bright" pitchFamily="18" charset="0"/>
              </a:rPr>
              <a:t>Solidarity</a:t>
            </a:r>
            <a:r>
              <a:rPr lang="es-PR" sz="3200" b="1" dirty="0" smtClean="0">
                <a:latin typeface="Lucida Bright" pitchFamily="18" charset="0"/>
              </a:rPr>
              <a:t> and </a:t>
            </a:r>
            <a:r>
              <a:rPr lang="es-PR" sz="3200" b="1" dirty="0" err="1" smtClean="0">
                <a:latin typeface="Lucida Bright" pitchFamily="18" charset="0"/>
              </a:rPr>
              <a:t>Struggle</a:t>
            </a:r>
            <a:endParaRPr lang="es-PR" sz="3200" dirty="0">
              <a:latin typeface="Lucida Bright" pitchFamily="18" charset="0"/>
            </a:endParaRPr>
          </a:p>
        </p:txBody>
      </p:sp>
      <p:sp>
        <p:nvSpPr>
          <p:cNvPr id="3" name="Content Placeholder 2"/>
          <p:cNvSpPr>
            <a:spLocks noGrp="1"/>
          </p:cNvSpPr>
          <p:nvPr>
            <p:ph idx="1"/>
          </p:nvPr>
        </p:nvSpPr>
        <p:spPr>
          <a:xfrm>
            <a:off x="539552" y="1484784"/>
            <a:ext cx="8229600" cy="4752528"/>
          </a:xfrm>
        </p:spPr>
        <p:txBody>
          <a:bodyPr>
            <a:normAutofit fontScale="92500" lnSpcReduction="20000"/>
          </a:bodyPr>
          <a:lstStyle/>
          <a:p>
            <a:pPr algn="just">
              <a:buFont typeface="Wingdings" pitchFamily="2" charset="2"/>
              <a:buChar char="v"/>
            </a:pPr>
            <a:r>
              <a:rPr lang="en-US" dirty="0" smtClean="0"/>
              <a:t> </a:t>
            </a:r>
            <a:r>
              <a:rPr lang="en-US" b="1" dirty="0" smtClean="0"/>
              <a:t>Food Security. </a:t>
            </a:r>
            <a:r>
              <a:rPr lang="en-US" dirty="0" smtClean="0"/>
              <a:t>Puerto Rican society doesn’t produce its own food. The consequences of treating food as a commodity and that the market is subject to imperialist control makes food security an urgent priority and an emergency. We don’t control food prices, and given the irreversible crisis of capitalism, there are objective factors that mean we could be left with no food to meet the needs of our society.</a:t>
            </a:r>
          </a:p>
          <a:p>
            <a:pPr algn="just">
              <a:buFont typeface="Wingdings" pitchFamily="2" charset="2"/>
              <a:buChar char="v"/>
            </a:pPr>
            <a:r>
              <a:rPr lang="en-US" b="1" dirty="0" smtClean="0"/>
              <a:t>Energy Security. </a:t>
            </a:r>
            <a:r>
              <a:rPr lang="en-US" dirty="0" smtClean="0"/>
              <a:t>Besides the economic struggle – which is totally genuine and necessary - we have to fight for sustainable energy production. We have to raise awareness in our society about how the rich – the “</a:t>
            </a:r>
            <a:r>
              <a:rPr lang="en-US" dirty="0" err="1" smtClean="0"/>
              <a:t>bonistas</a:t>
            </a:r>
            <a:r>
              <a:rPr lang="en-US" dirty="0" smtClean="0"/>
              <a:t>” or </a:t>
            </a:r>
            <a:r>
              <a:rPr lang="en-US" dirty="0" err="1" smtClean="0"/>
              <a:t>rentiers</a:t>
            </a:r>
            <a:r>
              <a:rPr lang="en-US" dirty="0" smtClean="0"/>
              <a:t> – extracts capital through the exploitation of workers using the AEE.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buFont typeface="Wingdings" pitchFamily="2" charset="2"/>
              <a:buChar char="v"/>
            </a:pPr>
            <a:r>
              <a:rPr lang="en-US" dirty="0" smtClean="0">
                <a:latin typeface="Lucida Bright" pitchFamily="18" charset="0"/>
              </a:rPr>
              <a:t> </a:t>
            </a:r>
            <a:r>
              <a:rPr lang="en-US" b="1" dirty="0" smtClean="0">
                <a:latin typeface="Lucida Bright" pitchFamily="18" charset="0"/>
              </a:rPr>
              <a:t>Labor Conditions. </a:t>
            </a:r>
            <a:r>
              <a:rPr lang="en-US" dirty="0" smtClean="0">
                <a:latin typeface="Lucida Bright" pitchFamily="18" charset="0"/>
              </a:rPr>
              <a:t>It is urgent that we engage in organizing work to fight against the rich who earn millions of dollars as a result of low wages, the suppression of rights, and excessive workloads in workplaces with no job security. </a:t>
            </a:r>
          </a:p>
          <a:p>
            <a:pPr algn="just">
              <a:buFont typeface="Wingdings" pitchFamily="2" charset="2"/>
              <a:buChar char="v"/>
            </a:pPr>
            <a:r>
              <a:rPr lang="en-US" b="1" dirty="0" smtClean="0">
                <a:latin typeface="Lucida Bright" pitchFamily="18" charset="0"/>
              </a:rPr>
              <a:t>Environmental Protection. </a:t>
            </a:r>
            <a:r>
              <a:rPr lang="en-US" dirty="0" smtClean="0">
                <a:latin typeface="Lucida Bright" pitchFamily="18" charset="0"/>
              </a:rPr>
              <a:t>Protect our country: earth, ground, air, water, and people from the attack by capital, capital which creates enmity between  people and nature. Raise awareness that nature is the source of all wealth, that production practices motivated by profit will destroy our social and individual lives, such as, for example, the utilization of water by the pharmaceutical industry, the use of energy to produce goods that are of benefit to only a few people. More than 60% of the energy in the country is consumed by industry. </a:t>
            </a:r>
          </a:p>
          <a:p>
            <a:pPr>
              <a:buFont typeface="Wingdings" pitchFamily="2" charset="2"/>
              <a:buChar char="v"/>
            </a:pPr>
            <a:endParaRPr lang="en-US" dirty="0">
              <a:latin typeface="Lucida Bright" pitchFamily="18" charset="0"/>
            </a:endParaRPr>
          </a:p>
        </p:txBody>
      </p:sp>
      <p:sp>
        <p:nvSpPr>
          <p:cNvPr id="5" name="Title 1"/>
          <p:cNvSpPr>
            <a:spLocks noGrp="1"/>
          </p:cNvSpPr>
          <p:nvPr>
            <p:ph type="title"/>
          </p:nvPr>
        </p:nvSpPr>
        <p:spPr/>
        <p:txBody>
          <a:bodyPr>
            <a:noAutofit/>
          </a:bodyPr>
          <a:lstStyle/>
          <a:p>
            <a:pPr algn="ct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s-PR" sz="3200" b="1" dirty="0" err="1" smtClean="0">
                <a:latin typeface="Lucida Bright" pitchFamily="18" charset="0"/>
              </a:rPr>
              <a:t>Program</a:t>
            </a:r>
            <a:r>
              <a:rPr lang="es-PR" sz="3200" b="1" dirty="0" smtClean="0">
                <a:latin typeface="Lucida Bright" pitchFamily="18" charset="0"/>
              </a:rPr>
              <a:t> of </a:t>
            </a:r>
            <a:r>
              <a:rPr lang="es-PR" sz="3200" b="1" dirty="0" err="1" smtClean="0">
                <a:latin typeface="Lucida Bright" pitchFamily="18" charset="0"/>
              </a:rPr>
              <a:t>the</a:t>
            </a:r>
            <a:r>
              <a:rPr lang="es-PR" sz="3200" b="1" dirty="0" smtClean="0">
                <a:latin typeface="Lucida Bright" pitchFamily="18" charset="0"/>
              </a:rPr>
              <a:t> </a:t>
            </a:r>
            <a:r>
              <a:rPr lang="en-US" sz="3200" b="1" dirty="0" smtClean="0">
                <a:latin typeface="Lucida Bright" pitchFamily="18" charset="0"/>
              </a:rPr>
              <a:t>Broad Front of Solidarity and Struggle (</a:t>
            </a:r>
            <a:r>
              <a:rPr lang="es-PR" sz="3200" b="1" dirty="0" err="1" smtClean="0">
                <a:latin typeface="Lucida Bright" pitchFamily="18" charset="0"/>
              </a:rPr>
              <a:t>FASyL</a:t>
            </a:r>
            <a:r>
              <a:rPr lang="es-PR" sz="3200" b="1" dirty="0" smtClean="0">
                <a:latin typeface="Lucida Bright" pitchFamily="18" charset="0"/>
              </a:rPr>
              <a:t>) </a:t>
            </a:r>
            <a:endParaRPr lang="es-PR" sz="3200" b="1" dirty="0">
              <a:latin typeface="Lucida Brigh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5256584"/>
          </a:xfrm>
        </p:spPr>
        <p:txBody>
          <a:bodyPr>
            <a:normAutofit/>
          </a:bodyPr>
          <a:lstStyle/>
          <a:p>
            <a:pPr algn="just">
              <a:buFont typeface="Wingdings" pitchFamily="2" charset="2"/>
              <a:buChar char="v"/>
            </a:pPr>
            <a:r>
              <a:rPr lang="en-US" dirty="0" smtClean="0">
                <a:latin typeface="Lucida Bright" pitchFamily="18" charset="0"/>
              </a:rPr>
              <a:t>A quick overview of political and labor developments that influence the labor movement in Puerto Rico :</a:t>
            </a:r>
          </a:p>
          <a:p>
            <a:pPr>
              <a:buNone/>
            </a:pPr>
            <a:endParaRPr lang="en-US" sz="1200" dirty="0" smtClean="0">
              <a:latin typeface="Lucida Bright" pitchFamily="18" charset="0"/>
            </a:endParaRPr>
          </a:p>
          <a:p>
            <a:pPr lvl="1" algn="just">
              <a:buFont typeface="Wingdings" pitchFamily="2" charset="2"/>
              <a:buChar char="v"/>
            </a:pPr>
            <a:r>
              <a:rPr lang="en-US" dirty="0" smtClean="0">
                <a:latin typeface="Lucida Bright" pitchFamily="18" charset="0"/>
              </a:rPr>
              <a:t>Since the end of the1980s the government and capital continue to promote a neoliberal agenda:</a:t>
            </a:r>
          </a:p>
          <a:p>
            <a:pPr lvl="1">
              <a:buFont typeface="Wingdings" pitchFamily="2" charset="2"/>
              <a:buChar char="v"/>
            </a:pPr>
            <a:endParaRPr lang="en-US" dirty="0" smtClean="0">
              <a:latin typeface="Lucida Bright" pitchFamily="18" charset="0"/>
            </a:endParaRPr>
          </a:p>
          <a:p>
            <a:pPr lvl="7">
              <a:buFont typeface="Wingdings" pitchFamily="2" charset="2"/>
              <a:buChar char="v"/>
            </a:pPr>
            <a:r>
              <a:rPr lang="en-US" sz="2400" dirty="0" smtClean="0">
                <a:latin typeface="Lucida Bright" pitchFamily="18" charset="0"/>
              </a:rPr>
              <a:t>Reducing government </a:t>
            </a:r>
          </a:p>
          <a:p>
            <a:pPr lvl="7">
              <a:buFont typeface="Wingdings" pitchFamily="2" charset="2"/>
              <a:buChar char="v"/>
            </a:pPr>
            <a:r>
              <a:rPr lang="en-US" sz="2400" dirty="0" smtClean="0">
                <a:latin typeface="Lucida Bright" pitchFamily="18" charset="0"/>
              </a:rPr>
              <a:t>Privatization				</a:t>
            </a:r>
          </a:p>
          <a:p>
            <a:pPr lvl="7">
              <a:buFont typeface="Wingdings" pitchFamily="2" charset="2"/>
              <a:buChar char="v"/>
            </a:pPr>
            <a:r>
              <a:rPr lang="en-US" sz="2400" dirty="0" smtClean="0">
                <a:latin typeface="Lucida Bright" pitchFamily="18" charset="0"/>
              </a:rPr>
              <a:t>Deregulating the market</a:t>
            </a:r>
            <a:endParaRPr lang="en-US" sz="2400" dirty="0">
              <a:latin typeface="Lucida Bright"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229600" cy="4389120"/>
          </a:xfrm>
        </p:spPr>
        <p:txBody>
          <a:bodyPr>
            <a:noAutofit/>
          </a:bodyPr>
          <a:lstStyle/>
          <a:p>
            <a:pPr algn="just">
              <a:buFont typeface="Wingdings" pitchFamily="2" charset="2"/>
              <a:buChar char="v"/>
            </a:pPr>
            <a:r>
              <a:rPr lang="en-US" sz="2000" dirty="0" smtClean="0">
                <a:latin typeface="Lucida Bright" pitchFamily="18" charset="0"/>
              </a:rPr>
              <a:t> </a:t>
            </a:r>
            <a:r>
              <a:rPr lang="en-US" sz="2000" b="1" dirty="0" smtClean="0">
                <a:latin typeface="Lucida Bright" pitchFamily="18" charset="0"/>
              </a:rPr>
              <a:t>Defense of Education. </a:t>
            </a:r>
            <a:r>
              <a:rPr lang="en-US" sz="2000" dirty="0" smtClean="0">
                <a:latin typeface="Lucida Bright" pitchFamily="18" charset="0"/>
              </a:rPr>
              <a:t>In addition to grounding the curriculum for teaching in the reality faced by the population (in other words, that education should be a mechanism for society to provide the tools for a full existence), we must defend education from privatization and politics. Schools should be centers linking the State, the system of productivity, and communities for the benefit of all of society. At this moment. schools  perpetuate the class system by taking from the communities, extracting capital, and reproducing bourgeois ideology. </a:t>
            </a:r>
          </a:p>
          <a:p>
            <a:pPr algn="just">
              <a:buFont typeface="Wingdings" pitchFamily="2" charset="2"/>
              <a:buChar char="v"/>
            </a:pPr>
            <a:r>
              <a:rPr lang="en-US" sz="2000" b="1" dirty="0" smtClean="0">
                <a:latin typeface="Lucida Bright" pitchFamily="18" charset="0"/>
              </a:rPr>
              <a:t>Construction of a health system. </a:t>
            </a:r>
            <a:r>
              <a:rPr lang="en-US" sz="2000" dirty="0" smtClean="0">
                <a:latin typeface="Lucida Bright" pitchFamily="18" charset="0"/>
              </a:rPr>
              <a:t>Today we do not have a  health system. We need to put the right to health before the business of health. </a:t>
            </a:r>
            <a:endParaRPr lang="en-US" sz="2000" dirty="0">
              <a:latin typeface="Lucida Bright" pitchFamily="18" charset="0"/>
            </a:endParaRPr>
          </a:p>
        </p:txBody>
      </p:sp>
      <p:sp>
        <p:nvSpPr>
          <p:cNvPr id="4" name="Title 1"/>
          <p:cNvSpPr>
            <a:spLocks noGrp="1"/>
          </p:cNvSpPr>
          <p:nvPr>
            <p:ph type="title"/>
          </p:nvPr>
        </p:nvSpPr>
        <p:spPr>
          <a:xfrm>
            <a:off x="457200" y="548680"/>
            <a:ext cx="8229600" cy="1008112"/>
          </a:xfrm>
        </p:spPr>
        <p:txBody>
          <a:bodyPr>
            <a:noAutofit/>
          </a:bodyPr>
          <a:lstStyle/>
          <a:p>
            <a:pPr algn="ct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t>
            </a:r>
            <a:r>
              <a:rPr lang="en-US" sz="3200" b="1" dirty="0" smtClean="0">
                <a:latin typeface="Lucida Bright" pitchFamily="18" charset="0"/>
              </a:rPr>
              <a:t>Broad Front of Solidarity and Struggle (</a:t>
            </a:r>
            <a:r>
              <a:rPr lang="es-PR" sz="3200" b="1" dirty="0" err="1" smtClean="0">
                <a:latin typeface="Lucida Bright" pitchFamily="18" charset="0"/>
              </a:rPr>
              <a:t>FASyL</a:t>
            </a:r>
            <a:r>
              <a:rPr lang="es-PR" sz="3200" b="1" dirty="0" smtClean="0">
                <a:latin typeface="Lucida Bright" pitchFamily="18" charset="0"/>
              </a:rPr>
              <a:t>) </a:t>
            </a:r>
            <a:endParaRPr lang="es-PR" sz="3200" dirty="0">
              <a:latin typeface="Lucida Bright"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56792"/>
            <a:ext cx="8229600" cy="4968552"/>
          </a:xfrm>
        </p:spPr>
        <p:txBody>
          <a:bodyPr>
            <a:normAutofit fontScale="85000" lnSpcReduction="20000"/>
          </a:bodyPr>
          <a:lstStyle/>
          <a:p>
            <a:pPr algn="just">
              <a:buFont typeface="Wingdings" pitchFamily="2" charset="2"/>
              <a:buChar char="v"/>
            </a:pPr>
            <a:r>
              <a:rPr lang="en-US" dirty="0" smtClean="0">
                <a:latin typeface="Lucida Bright" pitchFamily="18" charset="0"/>
              </a:rPr>
              <a:t> </a:t>
            </a:r>
            <a:r>
              <a:rPr lang="en-US" b="1" dirty="0" smtClean="0">
                <a:latin typeface="Lucida Bright" pitchFamily="18" charset="0"/>
              </a:rPr>
              <a:t>Construction of a true democratic system for the benefit of society. </a:t>
            </a:r>
            <a:r>
              <a:rPr lang="en-US" dirty="0" smtClean="0">
                <a:latin typeface="Lucida Bright" pitchFamily="18" charset="0"/>
              </a:rPr>
              <a:t>Promote and create spaces for discussion and decision-making. Analyze, propose, debate, and reach agreement where the common good takes priority over individual privileges. Where the will of the majority is imposed through participation of communities, unions, environmentalists, women, men, boys and girls, all of society, to create a </a:t>
            </a:r>
            <a:r>
              <a:rPr lang="en-US" b="1" i="1" dirty="0" smtClean="0">
                <a:latin typeface="Lucida Bright" pitchFamily="18" charset="0"/>
              </a:rPr>
              <a:t>Real Democracy</a:t>
            </a:r>
            <a:r>
              <a:rPr lang="en-US" dirty="0" smtClean="0">
                <a:latin typeface="Lucida Bright" pitchFamily="18" charset="0"/>
              </a:rPr>
              <a:t> that validates true human rights.</a:t>
            </a:r>
          </a:p>
          <a:p>
            <a:pPr>
              <a:buNone/>
            </a:pPr>
            <a:endParaRPr lang="en-US" dirty="0" smtClean="0">
              <a:latin typeface="Lucida Bright" pitchFamily="18" charset="0"/>
            </a:endParaRPr>
          </a:p>
          <a:p>
            <a:pPr algn="just">
              <a:buFont typeface="Wingdings" pitchFamily="2" charset="2"/>
              <a:buChar char="v"/>
            </a:pPr>
            <a:r>
              <a:rPr lang="en-US" b="1" dirty="0" smtClean="0">
                <a:latin typeface="Lucida Bright" pitchFamily="18" charset="0"/>
              </a:rPr>
              <a:t>Against privatization. </a:t>
            </a:r>
            <a:r>
              <a:rPr lang="en-US" dirty="0" smtClean="0">
                <a:latin typeface="Lucida Bright" pitchFamily="18" charset="0"/>
              </a:rPr>
              <a:t>Privatization is the material base that creates a fascist political system. Defend lands, highways, schools, AEE, and AAA, the airport, the Institute of Puerto Rican Culture so that infrastructure and productivity exist to benefit society, and are not used  like machines of capitalist extraction at the expense of the people.   </a:t>
            </a:r>
            <a:endParaRPr lang="en-US" dirty="0">
              <a:latin typeface="Lucida Bright" pitchFamily="18" charset="0"/>
            </a:endParaRPr>
          </a:p>
        </p:txBody>
      </p:sp>
      <p:sp>
        <p:nvSpPr>
          <p:cNvPr id="5" name="Title 1"/>
          <p:cNvSpPr>
            <a:spLocks noGrp="1"/>
          </p:cNvSpPr>
          <p:nvPr>
            <p:ph type="title"/>
          </p:nvPr>
        </p:nvSpPr>
        <p:spPr>
          <a:xfrm>
            <a:off x="467544" y="908720"/>
            <a:ext cx="8229600" cy="1143000"/>
          </a:xfrm>
        </p:spPr>
        <p:txBody>
          <a:bodyPr>
            <a:noAutofit/>
          </a:bodyPr>
          <a:lstStyle/>
          <a:p>
            <a:pPr algn="ct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t>
            </a:r>
            <a:br>
              <a:rPr lang="es-PR" sz="3200" b="1" dirty="0" smtClean="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s-PR" sz="3200" b="1" dirty="0" smtClean="0">
                <a:latin typeface="Lucida Bright" pitchFamily="18" charset="0"/>
              </a:rPr>
              <a:t/>
            </a:r>
            <a:br>
              <a:rPr lang="es-PR" sz="3200" b="1" dirty="0" smtClean="0">
                <a:latin typeface="Lucida Bright" pitchFamily="18" charset="0"/>
              </a:rPr>
            </a:br>
            <a:r>
              <a:rPr lang="en-US" sz="3200" b="1" dirty="0" smtClean="0">
                <a:latin typeface="Lucida Bright" pitchFamily="18" charset="0"/>
              </a:rPr>
              <a:t>Broad Front of Solidarity and Struggle (</a:t>
            </a:r>
            <a:r>
              <a:rPr lang="es-PR" sz="3200" b="1" dirty="0" err="1" smtClean="0">
                <a:latin typeface="Lucida Bright" pitchFamily="18" charset="0"/>
              </a:rPr>
              <a:t>FASyL</a:t>
            </a:r>
            <a:r>
              <a:rPr lang="es-PR" sz="3200" b="1" dirty="0" smtClean="0">
                <a:latin typeface="Lucida Bright" pitchFamily="18" charset="0"/>
              </a:rPr>
              <a:t>) </a:t>
            </a:r>
            <a:r>
              <a:rPr lang="es-PR" sz="3200" dirty="0" smtClean="0">
                <a:latin typeface="Lucida Bright" pitchFamily="18" charset="0"/>
              </a:rPr>
              <a:t/>
            </a:r>
            <a:br>
              <a:rPr lang="es-PR" sz="3200" dirty="0" smtClean="0">
                <a:latin typeface="Lucida Bright" pitchFamily="18" charset="0"/>
              </a:rPr>
            </a:br>
            <a:endParaRPr lang="es-PR" sz="3200" dirty="0">
              <a:latin typeface="Lucida Bright"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p:txBody>
          <a:bodyPr>
            <a:normAutofit/>
          </a:bodyPr>
          <a:lstStyle/>
          <a:p>
            <a:pPr algn="just">
              <a:buFont typeface="Wingdings" pitchFamily="2" charset="2"/>
              <a:buChar char="v"/>
            </a:pPr>
            <a:r>
              <a:rPr lang="en-US" sz="2000" dirty="0" smtClean="0">
                <a:latin typeface="Lucida Bright" pitchFamily="18" charset="0"/>
              </a:rPr>
              <a:t>Being able to establish unity in the front against neoliberalism. </a:t>
            </a:r>
          </a:p>
          <a:p>
            <a:pPr algn="just">
              <a:buFont typeface="Wingdings" pitchFamily="2" charset="2"/>
              <a:buChar char="v"/>
            </a:pPr>
            <a:endParaRPr lang="en-US" sz="2000" dirty="0" smtClean="0">
              <a:latin typeface="Lucida Bright" pitchFamily="18" charset="0"/>
            </a:endParaRPr>
          </a:p>
          <a:p>
            <a:pPr algn="just">
              <a:buFont typeface="Wingdings" pitchFamily="2" charset="2"/>
              <a:buChar char="v"/>
            </a:pPr>
            <a:r>
              <a:rPr lang="en-US" sz="2000" dirty="0" smtClean="0">
                <a:latin typeface="Lucida Bright" pitchFamily="18" charset="0"/>
              </a:rPr>
              <a:t>Unite struggles of the community, social classes, environmentalists, civil rights defenders, students, and unions (FASyL)</a:t>
            </a:r>
          </a:p>
          <a:p>
            <a:pPr marL="0" indent="0" algn="just">
              <a:buNone/>
            </a:pPr>
            <a:endParaRPr lang="en-US" sz="2000" dirty="0" smtClean="0">
              <a:latin typeface="Lucida Bright" pitchFamily="18" charset="0"/>
            </a:endParaRPr>
          </a:p>
          <a:p>
            <a:pPr algn="just">
              <a:buFont typeface="Wingdings" pitchFamily="2" charset="2"/>
              <a:buChar char="v"/>
            </a:pPr>
            <a:r>
              <a:rPr lang="en-US" sz="2000" dirty="0" smtClean="0">
                <a:latin typeface="Lucida Bright" pitchFamily="18" charset="0"/>
              </a:rPr>
              <a:t>Grassroots work- not enough to unite the leaders. We need an organizing project and mass education. </a:t>
            </a:r>
          </a:p>
          <a:p>
            <a:pPr marL="0" indent="0" algn="just">
              <a:buNone/>
            </a:pPr>
            <a:endParaRPr lang="en-US" sz="2000" dirty="0" smtClean="0">
              <a:latin typeface="Lucida Bright" pitchFamily="18" charset="0"/>
            </a:endParaRPr>
          </a:p>
          <a:p>
            <a:pPr algn="just">
              <a:buFont typeface="Wingdings" pitchFamily="2" charset="2"/>
              <a:buChar char="v"/>
            </a:pPr>
            <a:r>
              <a:rPr lang="en-US" sz="2000" dirty="0" smtClean="0">
                <a:latin typeface="Lucida Bright" pitchFamily="18" charset="0"/>
              </a:rPr>
              <a:t>Class-conscious union movement that proposes an economic model distinct from capitalism and colonialism. </a:t>
            </a:r>
            <a:endParaRPr lang="en-US" sz="2000" dirty="0"/>
          </a:p>
        </p:txBody>
      </p:sp>
      <p:sp>
        <p:nvSpPr>
          <p:cNvPr id="5" name="Title 1"/>
          <p:cNvSpPr>
            <a:spLocks noGrp="1"/>
          </p:cNvSpPr>
          <p:nvPr>
            <p:ph type="title"/>
          </p:nvPr>
        </p:nvSpPr>
        <p:spPr>
          <a:xfrm>
            <a:off x="467544" y="404664"/>
            <a:ext cx="8229600" cy="1143000"/>
          </a:xfrm>
        </p:spPr>
        <p:txBody>
          <a:bodyPr>
            <a:normAutofit/>
          </a:bodyPr>
          <a:lstStyle/>
          <a:p>
            <a:pPr algn="ctr"/>
            <a:r>
              <a:rPr lang="en-US" b="1" dirty="0" smtClean="0">
                <a:latin typeface="Lucida Bright" pitchFamily="18" charset="0"/>
              </a:rPr>
              <a:t>TODAY’S CHALLENGES</a:t>
            </a:r>
            <a:endParaRPr lang="es-PR" b="1" dirty="0">
              <a:latin typeface="Lucida Brigh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ctr"/>
            <a:r>
              <a:rPr lang="en-US" b="1" dirty="0" smtClean="0">
                <a:latin typeface="Lucida Bright" pitchFamily="18" charset="0"/>
              </a:rPr>
              <a:t>1990</a:t>
            </a:r>
            <a:endParaRPr lang="es-PR" b="1" dirty="0">
              <a:latin typeface="Lucida Bright" pitchFamily="18" charset="0"/>
            </a:endParaRPr>
          </a:p>
        </p:txBody>
      </p:sp>
      <p:sp>
        <p:nvSpPr>
          <p:cNvPr id="3" name="Content Placeholder 2"/>
          <p:cNvSpPr>
            <a:spLocks noGrp="1"/>
          </p:cNvSpPr>
          <p:nvPr>
            <p:ph idx="1"/>
          </p:nvPr>
        </p:nvSpPr>
        <p:spPr/>
        <p:txBody>
          <a:bodyPr>
            <a:normAutofit/>
          </a:bodyPr>
          <a:lstStyle/>
          <a:p>
            <a:pPr algn="just">
              <a:lnSpc>
                <a:spcPct val="150000"/>
              </a:lnSpc>
              <a:buFont typeface="Wingdings" pitchFamily="2" charset="2"/>
              <a:buChar char="v"/>
            </a:pPr>
            <a:r>
              <a:rPr lang="en-US" sz="2800" dirty="0" smtClean="0">
                <a:latin typeface="Lucida Bright" pitchFamily="18" charset="0"/>
              </a:rPr>
              <a:t>The Popular Democratic Party, PPD, proposes the sale of the phone company, Telefónica, and privatization of the Public Housing Administration. </a:t>
            </a:r>
            <a:endParaRPr lang="en-US" sz="2800" dirty="0">
              <a:latin typeface="Lucida Brigh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pPr algn="ctr"/>
            <a:r>
              <a:rPr lang="en-US" b="1" dirty="0" smtClean="0">
                <a:latin typeface="Lucida Bright" pitchFamily="18" charset="0"/>
              </a:rPr>
              <a:t>1993-2000</a:t>
            </a:r>
            <a:endParaRPr lang="es-PR" b="1" dirty="0">
              <a:latin typeface="Lucida Bright"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v"/>
            </a:pPr>
            <a:r>
              <a:rPr lang="en-US" dirty="0" smtClean="0">
                <a:latin typeface="Lucida Bright" pitchFamily="18" charset="0"/>
              </a:rPr>
              <a:t> The New Progressive Party, PNP, sells agricultural lands, public hospitals, Telefonica, privatizes irrigation management, and proposes the transfer of public funds to private schools and sale of highways.</a:t>
            </a:r>
          </a:p>
          <a:p>
            <a:pPr algn="just">
              <a:buNone/>
            </a:pPr>
            <a:endParaRPr lang="en-US" dirty="0" smtClean="0">
              <a:latin typeface="Lucida Bright" pitchFamily="18" charset="0"/>
            </a:endParaRPr>
          </a:p>
          <a:p>
            <a:pPr algn="just">
              <a:buFont typeface="Wingdings" pitchFamily="2" charset="2"/>
              <a:buChar char="v"/>
            </a:pPr>
            <a:r>
              <a:rPr lang="en-US" dirty="0" smtClean="0">
                <a:latin typeface="Lucida Bright" pitchFamily="18" charset="0"/>
              </a:rPr>
              <a:t>Law 45 passes, which permits public employee organizing, but with prohibitions: criminalizing strikes and labor disputes. This causes division within the labor movement. </a:t>
            </a:r>
            <a:endParaRPr lang="en-US" dirty="0">
              <a:latin typeface="Lucida Brigh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lstStyle/>
          <a:p>
            <a:pPr algn="ctr"/>
            <a:r>
              <a:rPr lang="en-US" b="1" dirty="0" smtClean="0">
                <a:latin typeface="Lucida Bright" pitchFamily="18" charset="0"/>
              </a:rPr>
              <a:t>2000-2004</a:t>
            </a:r>
            <a:endParaRPr lang="es-PR" b="1" dirty="0">
              <a:latin typeface="Lucida Bright"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v"/>
            </a:pPr>
            <a:r>
              <a:rPr lang="en-US" b="1" dirty="0" smtClean="0">
                <a:latin typeface="Lucida Bright" pitchFamily="18" charset="0"/>
              </a:rPr>
              <a:t>  The PPD returns to power</a:t>
            </a:r>
            <a:r>
              <a:rPr lang="en-US" dirty="0" smtClean="0">
                <a:latin typeface="Lucida Bright" pitchFamily="18" charset="0"/>
              </a:rPr>
              <a:t>.  </a:t>
            </a:r>
          </a:p>
          <a:p>
            <a:pPr lvl="1" algn="just">
              <a:buFont typeface="Wingdings" pitchFamily="2" charset="2"/>
              <a:buChar char="v"/>
            </a:pPr>
            <a:r>
              <a:rPr lang="en-US" dirty="0" smtClean="0">
                <a:latin typeface="Lucida Bright" pitchFamily="18" charset="0"/>
              </a:rPr>
              <a:t>Negotiates first public sector collective bargaining agreements with AFL-CIO and allied sectors. </a:t>
            </a:r>
          </a:p>
          <a:p>
            <a:pPr lvl="1" algn="just">
              <a:buFont typeface="Wingdings" pitchFamily="2" charset="2"/>
              <a:buChar char="v"/>
            </a:pPr>
            <a:r>
              <a:rPr lang="en-US" dirty="0" smtClean="0">
                <a:latin typeface="Lucida Bright" pitchFamily="18" charset="0"/>
              </a:rPr>
              <a:t>Doesn’t communicate with the independent labor movement. </a:t>
            </a:r>
          </a:p>
          <a:p>
            <a:pPr lvl="1" algn="just">
              <a:buFont typeface="Wingdings" pitchFamily="2" charset="2"/>
              <a:buChar char="v"/>
            </a:pPr>
            <a:r>
              <a:rPr lang="en-US" dirty="0" smtClean="0">
                <a:latin typeface="Lucida Bright" pitchFamily="18" charset="0"/>
              </a:rPr>
              <a:t>Doesn’t respect CBAs with public corporations:</a:t>
            </a:r>
          </a:p>
          <a:p>
            <a:pPr lvl="4" algn="just">
              <a:buFont typeface="Wingdings" pitchFamily="2" charset="2"/>
              <a:buChar char="v"/>
            </a:pPr>
            <a:r>
              <a:rPr lang="en-US" sz="2200" dirty="0" smtClean="0">
                <a:latin typeface="Lucida Bright" pitchFamily="18" charset="0"/>
              </a:rPr>
              <a:t>AEE:  doesn’t comply with extension of the agreement. </a:t>
            </a:r>
          </a:p>
          <a:p>
            <a:pPr lvl="4" algn="just">
              <a:buFont typeface="Wingdings" pitchFamily="2" charset="2"/>
              <a:buChar char="v"/>
            </a:pPr>
            <a:r>
              <a:rPr lang="en-US" sz="2200" dirty="0" smtClean="0">
                <a:latin typeface="Lucida Bright" pitchFamily="18" charset="0"/>
              </a:rPr>
              <a:t>AAA:  confronts strike, doesn’t honor CBA</a:t>
            </a:r>
            <a:endParaRPr lang="en-US" sz="2200" dirty="0">
              <a:latin typeface="Lucida Brigh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pPr algn="ctr"/>
            <a:r>
              <a:rPr lang="en-US" b="1" dirty="0" smtClean="0">
                <a:latin typeface="Lucida Bright" pitchFamily="18" charset="0"/>
              </a:rPr>
              <a:t>2004-2008</a:t>
            </a:r>
            <a:endParaRPr lang="es-PR" b="1" dirty="0">
              <a:latin typeface="Lucida Bright" pitchFamily="18" charset="0"/>
            </a:endParaRPr>
          </a:p>
        </p:txBody>
      </p:sp>
      <p:sp>
        <p:nvSpPr>
          <p:cNvPr id="3" name="Content Placeholder 2"/>
          <p:cNvSpPr>
            <a:spLocks noGrp="1"/>
          </p:cNvSpPr>
          <p:nvPr>
            <p:ph idx="1"/>
          </p:nvPr>
        </p:nvSpPr>
        <p:spPr/>
        <p:txBody>
          <a:bodyPr>
            <a:normAutofit/>
          </a:bodyPr>
          <a:lstStyle/>
          <a:p>
            <a:pPr>
              <a:buNone/>
            </a:pPr>
            <a:r>
              <a:rPr lang="en-US" dirty="0">
                <a:latin typeface="Lucida Bright" pitchFamily="18" charset="0"/>
              </a:rPr>
              <a:t>G</a:t>
            </a:r>
            <a:r>
              <a:rPr lang="en-US" dirty="0" smtClean="0">
                <a:latin typeface="Lucida Bright" pitchFamily="18" charset="0"/>
              </a:rPr>
              <a:t>overnment shared between PPD and PNP:</a:t>
            </a:r>
          </a:p>
          <a:p>
            <a:pPr>
              <a:buNone/>
            </a:pPr>
            <a:endParaRPr lang="en-US" sz="1100" dirty="0" smtClean="0">
              <a:latin typeface="Lucida Bright" pitchFamily="18" charset="0"/>
            </a:endParaRPr>
          </a:p>
          <a:p>
            <a:pPr lvl="2">
              <a:buFont typeface="Wingdings" pitchFamily="2" charset="2"/>
              <a:buChar char="v"/>
            </a:pPr>
            <a:r>
              <a:rPr lang="en-US" dirty="0" smtClean="0">
                <a:latin typeface="Lucida Bright" pitchFamily="18" charset="0"/>
              </a:rPr>
              <a:t>Government shutdown</a:t>
            </a:r>
          </a:p>
          <a:p>
            <a:pPr lvl="2">
              <a:buFont typeface="Wingdings" pitchFamily="2" charset="2"/>
              <a:buChar char="v"/>
            </a:pPr>
            <a:r>
              <a:rPr lang="en-US" dirty="0" smtClean="0">
                <a:latin typeface="Lucida Bright" pitchFamily="18" charset="0"/>
              </a:rPr>
              <a:t>Approval of IVU (7% sales and use/consumption taxes which AFL-CIO and CPT support)</a:t>
            </a:r>
          </a:p>
          <a:p>
            <a:pPr lvl="2">
              <a:buFont typeface="Wingdings" pitchFamily="2" charset="2"/>
              <a:buChar char="v"/>
            </a:pPr>
            <a:r>
              <a:rPr lang="en-US" dirty="0" smtClean="0">
                <a:latin typeface="Lucida Bright" pitchFamily="18" charset="0"/>
              </a:rPr>
              <a:t>Approval of legislative fiscal reform that proposes eliminating 28,000 government jobs.</a:t>
            </a:r>
          </a:p>
          <a:p>
            <a:pPr lvl="2">
              <a:buFont typeface="Wingdings" pitchFamily="2" charset="2"/>
              <a:buChar char="v"/>
            </a:pPr>
            <a:r>
              <a:rPr lang="en-US" dirty="0" smtClean="0">
                <a:latin typeface="Lucida Bright" pitchFamily="18" charset="0"/>
              </a:rPr>
              <a:t>Policies directed at dividing the union movement.</a:t>
            </a:r>
          </a:p>
          <a:p>
            <a:pPr lvl="2">
              <a:buFont typeface="Wingdings" pitchFamily="2" charset="2"/>
              <a:buChar char="v"/>
            </a:pPr>
            <a:r>
              <a:rPr lang="en-US" dirty="0" smtClean="0">
                <a:latin typeface="Lucida Bright" pitchFamily="18" charset="0"/>
              </a:rPr>
              <a:t>Decertification of the Teachers’ Federation for going on strike.</a:t>
            </a:r>
          </a:p>
          <a:p>
            <a:pPr lvl="2">
              <a:buFont typeface="Wingdings" pitchFamily="2" charset="2"/>
              <a:buChar char="v"/>
            </a:pPr>
            <a:r>
              <a:rPr lang="en-US" dirty="0" smtClean="0">
                <a:latin typeface="Lucida Bright" pitchFamily="18" charset="0"/>
              </a:rPr>
              <a:t>No increases in government budget.</a:t>
            </a:r>
            <a:endParaRPr lang="en-US" dirty="0">
              <a:latin typeface="Lucida Bright"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pPr algn="ctr"/>
            <a:r>
              <a:rPr lang="en-US" b="1" dirty="0" smtClean="0">
                <a:latin typeface="Lucida Bright" pitchFamily="18" charset="0"/>
              </a:rPr>
              <a:t>2009-2012</a:t>
            </a:r>
            <a:endParaRPr lang="es-PR" b="1" dirty="0">
              <a:latin typeface="Lucida Bright" pitchFamily="18" charset="0"/>
            </a:endParaRPr>
          </a:p>
        </p:txBody>
      </p:sp>
      <p:sp>
        <p:nvSpPr>
          <p:cNvPr id="3" name="Content Placeholder 2"/>
          <p:cNvSpPr>
            <a:spLocks noGrp="1"/>
          </p:cNvSpPr>
          <p:nvPr>
            <p:ph idx="1"/>
          </p:nvPr>
        </p:nvSpPr>
        <p:spPr>
          <a:xfrm>
            <a:off x="251520" y="1268760"/>
            <a:ext cx="8640960" cy="4389120"/>
          </a:xfrm>
        </p:spPr>
        <p:txBody>
          <a:bodyPr>
            <a:noAutofit/>
          </a:bodyPr>
          <a:lstStyle/>
          <a:p>
            <a:pPr algn="just">
              <a:buNone/>
            </a:pPr>
            <a:r>
              <a:rPr lang="en-US" sz="1800" dirty="0" smtClean="0">
                <a:latin typeface="Lucida Bright" pitchFamily="18" charset="0"/>
              </a:rPr>
              <a:t>	</a:t>
            </a:r>
            <a:r>
              <a:rPr lang="en-US" sz="2000" b="1" dirty="0" smtClean="0">
                <a:latin typeface="Lucida Bright" pitchFamily="18" charset="0"/>
              </a:rPr>
              <a:t>PNP wins the elections and proposes bitter medicine:</a:t>
            </a:r>
            <a:endParaRPr lang="en-US" sz="1800" b="1" dirty="0" smtClean="0">
              <a:latin typeface="Lucida Bright" pitchFamily="18" charset="0"/>
            </a:endParaRPr>
          </a:p>
          <a:p>
            <a:pPr algn="just">
              <a:buNone/>
            </a:pPr>
            <a:endParaRPr lang="en-US" sz="1800" dirty="0" smtClean="0">
              <a:latin typeface="Lucida Bright" pitchFamily="18" charset="0"/>
            </a:endParaRPr>
          </a:p>
          <a:p>
            <a:pPr lvl="1" algn="just">
              <a:buFont typeface="Wingdings" pitchFamily="2" charset="2"/>
              <a:buChar char="v"/>
            </a:pPr>
            <a:r>
              <a:rPr lang="en-US" sz="1600" dirty="0" smtClean="0">
                <a:latin typeface="Lucida Bright" pitchFamily="18" charset="0"/>
              </a:rPr>
              <a:t>Dismissal of 30,000 workers and suspension of CBAs for two years.	</a:t>
            </a:r>
          </a:p>
          <a:p>
            <a:pPr lvl="1" algn="just">
              <a:lnSpc>
                <a:spcPct val="170000"/>
              </a:lnSpc>
              <a:buFont typeface="Wingdings" pitchFamily="2" charset="2"/>
              <a:buChar char="v"/>
            </a:pPr>
            <a:r>
              <a:rPr lang="en-US" sz="1600" dirty="0" smtClean="0">
                <a:latin typeface="Lucida Bright" pitchFamily="18" charset="0"/>
              </a:rPr>
              <a:t>Approval of Public-Private Partnership Law</a:t>
            </a:r>
          </a:p>
          <a:p>
            <a:pPr lvl="1" algn="just">
              <a:lnSpc>
                <a:spcPct val="170000"/>
              </a:lnSpc>
              <a:buFont typeface="Wingdings" pitchFamily="2" charset="2"/>
              <a:buChar char="v"/>
            </a:pPr>
            <a:r>
              <a:rPr lang="en-US" sz="1600" dirty="0" smtClean="0">
                <a:latin typeface="Lucida Bright" pitchFamily="18" charset="0"/>
              </a:rPr>
              <a:t>New Licensing Law (Deregulation)</a:t>
            </a:r>
          </a:p>
          <a:p>
            <a:pPr lvl="1" algn="just">
              <a:lnSpc>
                <a:spcPct val="170000"/>
              </a:lnSpc>
              <a:buFont typeface="Wingdings" pitchFamily="2" charset="2"/>
              <a:buChar char="v"/>
            </a:pPr>
            <a:r>
              <a:rPr lang="en-US" sz="1600" dirty="0" smtClean="0">
                <a:latin typeface="Lucida Bright" pitchFamily="18" charset="0"/>
              </a:rPr>
              <a:t>Super turbo gas proposal (South to North)</a:t>
            </a:r>
          </a:p>
          <a:p>
            <a:pPr lvl="1" algn="just">
              <a:lnSpc>
                <a:spcPct val="170000"/>
              </a:lnSpc>
              <a:buFont typeface="Wingdings" pitchFamily="2" charset="2"/>
              <a:buChar char="v"/>
            </a:pPr>
            <a:r>
              <a:rPr lang="en-US" sz="1600" dirty="0" smtClean="0">
                <a:latin typeface="Lucida Bright" pitchFamily="18" charset="0"/>
              </a:rPr>
              <a:t>Approval of alternative energy projects (private)</a:t>
            </a:r>
          </a:p>
          <a:p>
            <a:pPr lvl="1" algn="just">
              <a:lnSpc>
                <a:spcPct val="170000"/>
              </a:lnSpc>
              <a:buFont typeface="Wingdings" pitchFamily="2" charset="2"/>
              <a:buChar char="v"/>
            </a:pPr>
            <a:r>
              <a:rPr lang="en-US" sz="1600" dirty="0" smtClean="0">
                <a:latin typeface="Lucida Bright" pitchFamily="18" charset="0"/>
              </a:rPr>
              <a:t>Sale of highways</a:t>
            </a:r>
          </a:p>
          <a:p>
            <a:pPr lvl="1" algn="just">
              <a:lnSpc>
                <a:spcPct val="170000"/>
              </a:lnSpc>
              <a:buFont typeface="Wingdings" pitchFamily="2" charset="2"/>
              <a:buChar char="v"/>
            </a:pPr>
            <a:r>
              <a:rPr lang="en-US" sz="1600" dirty="0" smtClean="0">
                <a:latin typeface="Lucida Bright" pitchFamily="18" charset="0"/>
              </a:rPr>
              <a:t>Attacks on civil rights and criminalization of labor struggles.</a:t>
            </a:r>
          </a:p>
          <a:p>
            <a:pPr lvl="1" algn="just">
              <a:lnSpc>
                <a:spcPct val="170000"/>
              </a:lnSpc>
              <a:buFont typeface="Wingdings" pitchFamily="2" charset="2"/>
              <a:buChar char="v"/>
            </a:pPr>
            <a:r>
              <a:rPr lang="en-US" sz="1600" dirty="0" smtClean="0">
                <a:latin typeface="Lucida Bright" pitchFamily="18" charset="0"/>
              </a:rPr>
              <a:t>Political control of courts</a:t>
            </a:r>
          </a:p>
          <a:p>
            <a:pPr lvl="1" algn="just">
              <a:lnSpc>
                <a:spcPct val="170000"/>
              </a:lnSpc>
              <a:buFont typeface="Wingdings" pitchFamily="2" charset="2"/>
              <a:buChar char="v"/>
            </a:pPr>
            <a:r>
              <a:rPr lang="en-US" sz="1600" dirty="0" smtClean="0">
                <a:latin typeface="Lucida Bright" pitchFamily="18" charset="0"/>
              </a:rPr>
              <a:t>Division of the labor movement (AFL-CIO, CHANGE TO WIN, CPT)</a:t>
            </a:r>
          </a:p>
          <a:p>
            <a:pPr lvl="1" algn="just">
              <a:lnSpc>
                <a:spcPct val="170000"/>
              </a:lnSpc>
              <a:buNone/>
            </a:pPr>
            <a:r>
              <a:rPr lang="en-US" sz="1600" dirty="0" smtClean="0">
                <a:latin typeface="Lucida Bright" pitchFamily="18" charset="0"/>
              </a:rPr>
              <a:t>	(Union Coordinator and Independent Unions)</a:t>
            </a:r>
          </a:p>
          <a:p>
            <a:pPr lvl="4" algn="just">
              <a:lnSpc>
                <a:spcPct val="170000"/>
              </a:lnSpc>
              <a:buFont typeface="Wingdings" pitchFamily="2" charset="2"/>
              <a:buChar char="v"/>
            </a:pPr>
            <a:endParaRPr lang="en-US" sz="1400" dirty="0" smtClean="0">
              <a:latin typeface="Lucida Bright" pitchFamily="18" charset="0"/>
            </a:endParaRPr>
          </a:p>
          <a:p>
            <a:pPr lvl="4" algn="just">
              <a:buFont typeface="Wingdings" pitchFamily="2" charset="2"/>
              <a:buChar char="v"/>
            </a:pPr>
            <a:endParaRPr lang="en-US" sz="1400" dirty="0" smtClean="0">
              <a:latin typeface="Lucida Bright" pitchFamily="18" charset="0"/>
            </a:endParaRPr>
          </a:p>
          <a:p>
            <a:pPr algn="just">
              <a:buNone/>
            </a:pPr>
            <a:endParaRPr lang="en-US" sz="1800" dirty="0" smtClean="0">
              <a:latin typeface="Lucida Bright" pitchFamily="18" charset="0"/>
            </a:endParaRPr>
          </a:p>
          <a:p>
            <a:pPr algn="just">
              <a:buNone/>
            </a:pPr>
            <a:r>
              <a:rPr lang="en-US" sz="1800" dirty="0" smtClean="0">
                <a:latin typeface="Lucida Bright" pitchFamily="18" charset="0"/>
              </a:rPr>
              <a:t>	</a:t>
            </a:r>
            <a:endParaRPr lang="en-US" sz="1800" dirty="0">
              <a:latin typeface="Lucida Bright"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lstStyle/>
          <a:p>
            <a:pPr algn="ctr"/>
            <a:r>
              <a:rPr lang="en-US" b="1" dirty="0" smtClean="0">
                <a:latin typeface="Lucida Bright" pitchFamily="18" charset="0"/>
              </a:rPr>
              <a:t>2013 to present</a:t>
            </a:r>
            <a:endParaRPr lang="es-PR" b="1" dirty="0">
              <a:latin typeface="Lucida Bright" pitchFamily="18" charset="0"/>
            </a:endParaRPr>
          </a:p>
        </p:txBody>
      </p:sp>
      <p:sp>
        <p:nvSpPr>
          <p:cNvPr id="3" name="Content Placeholder 2"/>
          <p:cNvSpPr>
            <a:spLocks noGrp="1"/>
          </p:cNvSpPr>
          <p:nvPr>
            <p:ph idx="1"/>
          </p:nvPr>
        </p:nvSpPr>
        <p:spPr>
          <a:xfrm>
            <a:off x="467544" y="1772816"/>
            <a:ext cx="8229600" cy="4389120"/>
          </a:xfrm>
        </p:spPr>
        <p:txBody>
          <a:bodyPr>
            <a:normAutofit fontScale="92500" lnSpcReduction="10000"/>
          </a:bodyPr>
          <a:lstStyle/>
          <a:p>
            <a:pPr>
              <a:buNone/>
            </a:pPr>
            <a:r>
              <a:rPr lang="en-US" b="1" dirty="0" smtClean="0">
                <a:latin typeface="Lucida Bright" pitchFamily="18" charset="0"/>
              </a:rPr>
              <a:t>PPD returns to power:</a:t>
            </a:r>
          </a:p>
          <a:p>
            <a:pPr>
              <a:buNone/>
            </a:pPr>
            <a:endParaRPr lang="en-US" sz="1000" dirty="0" smtClean="0">
              <a:latin typeface="Lucida Bright" pitchFamily="18" charset="0"/>
            </a:endParaRPr>
          </a:p>
          <a:p>
            <a:pPr lvl="3">
              <a:lnSpc>
                <a:spcPct val="150000"/>
              </a:lnSpc>
              <a:buFont typeface="Wingdings" pitchFamily="2" charset="2"/>
              <a:buChar char="v"/>
            </a:pPr>
            <a:r>
              <a:rPr lang="en-US" dirty="0" smtClean="0">
                <a:latin typeface="Lucida Bright" pitchFamily="18" charset="0"/>
              </a:rPr>
              <a:t>Sale of the airport</a:t>
            </a:r>
          </a:p>
          <a:p>
            <a:pPr lvl="3">
              <a:lnSpc>
                <a:spcPct val="150000"/>
              </a:lnSpc>
              <a:buFont typeface="Wingdings" pitchFamily="2" charset="2"/>
              <a:buChar char="v"/>
            </a:pPr>
            <a:r>
              <a:rPr lang="en-US" dirty="0" smtClean="0">
                <a:latin typeface="Lucida Bright" pitchFamily="18" charset="0"/>
              </a:rPr>
              <a:t>Reform of the retirement system</a:t>
            </a:r>
          </a:p>
          <a:p>
            <a:pPr lvl="6">
              <a:lnSpc>
                <a:spcPct val="150000"/>
              </a:lnSpc>
              <a:buFont typeface="Wingdings" pitchFamily="2" charset="2"/>
              <a:buChar char="v"/>
            </a:pPr>
            <a:r>
              <a:rPr lang="en-US" dirty="0" smtClean="0">
                <a:latin typeface="Lucida Bright" pitchFamily="18" charset="0"/>
              </a:rPr>
              <a:t>Eliminates pensions</a:t>
            </a:r>
          </a:p>
          <a:p>
            <a:pPr lvl="6">
              <a:lnSpc>
                <a:spcPct val="150000"/>
              </a:lnSpc>
              <a:buFont typeface="Wingdings" pitchFamily="2" charset="2"/>
              <a:buChar char="v"/>
            </a:pPr>
            <a:r>
              <a:rPr lang="en-US" dirty="0" smtClean="0">
                <a:latin typeface="Lucida Bright" pitchFamily="18" charset="0"/>
              </a:rPr>
              <a:t>Reduces benefits </a:t>
            </a:r>
          </a:p>
          <a:p>
            <a:pPr lvl="6">
              <a:lnSpc>
                <a:spcPct val="150000"/>
              </a:lnSpc>
              <a:buFont typeface="Wingdings" pitchFamily="2" charset="2"/>
              <a:buChar char="v"/>
            </a:pPr>
            <a:r>
              <a:rPr lang="en-US" dirty="0" smtClean="0">
                <a:latin typeface="Lucida Bright" pitchFamily="18" charset="0"/>
              </a:rPr>
              <a:t>Delays the age of retirement</a:t>
            </a:r>
          </a:p>
          <a:p>
            <a:pPr lvl="3">
              <a:lnSpc>
                <a:spcPct val="150000"/>
              </a:lnSpc>
              <a:buFont typeface="Wingdings" pitchFamily="2" charset="2"/>
              <a:buChar char="v"/>
            </a:pPr>
            <a:r>
              <a:rPr lang="en-US" dirty="0" smtClean="0">
                <a:latin typeface="Lucida Bright" pitchFamily="18" charset="0"/>
              </a:rPr>
              <a:t>Proposes reform of the Retirement System for Teachers</a:t>
            </a:r>
          </a:p>
          <a:p>
            <a:pPr lvl="3" algn="just">
              <a:lnSpc>
                <a:spcPct val="150000"/>
              </a:lnSpc>
              <a:buFont typeface="Wingdings" pitchFamily="2" charset="2"/>
              <a:buChar char="v"/>
            </a:pPr>
            <a:r>
              <a:rPr lang="en-US" dirty="0" smtClean="0">
                <a:latin typeface="Lucida Bright" pitchFamily="18" charset="0"/>
              </a:rPr>
              <a:t>Claims communication with the labor movement but continues the  policy of Law 7, fiscal reform, austerity and privatization.			</a:t>
            </a:r>
            <a:endParaRPr lang="en-US" dirty="0">
              <a:latin typeface="Lucida Bright"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lstStyle/>
          <a:p>
            <a:pPr algn="ctr"/>
            <a:r>
              <a:rPr lang="en-US" b="1" dirty="0" smtClean="0">
                <a:latin typeface="Lucida Bright" pitchFamily="18" charset="0"/>
              </a:rPr>
              <a:t>Important features</a:t>
            </a:r>
            <a:endParaRPr lang="es-PR" b="1" dirty="0">
              <a:latin typeface="Lucida Bright" pitchFamily="18" charset="0"/>
            </a:endParaRPr>
          </a:p>
        </p:txBody>
      </p:sp>
      <p:sp>
        <p:nvSpPr>
          <p:cNvPr id="4" name="Content Placeholder 1"/>
          <p:cNvSpPr>
            <a:spLocks noGrp="1"/>
          </p:cNvSpPr>
          <p:nvPr>
            <p:ph idx="1"/>
          </p:nvPr>
        </p:nvSpPr>
        <p:spPr>
          <a:xfrm>
            <a:off x="323528" y="1556792"/>
            <a:ext cx="8496944" cy="5040560"/>
          </a:xfrm>
        </p:spPr>
        <p:txBody>
          <a:bodyPr>
            <a:noAutofit/>
          </a:bodyPr>
          <a:lstStyle/>
          <a:p>
            <a:pPr lvl="0"/>
            <a:r>
              <a:rPr lang="en-US" sz="2400" dirty="0" smtClean="0">
                <a:latin typeface="Lucida Bright" pitchFamily="18" charset="0"/>
              </a:rPr>
              <a:t>Economic crisis</a:t>
            </a:r>
            <a:r>
              <a:rPr lang="en-US" sz="2200" dirty="0" smtClean="0">
                <a:latin typeface="Lucida Bright" pitchFamily="18" charset="0"/>
              </a:rPr>
              <a:t>:</a:t>
            </a:r>
          </a:p>
          <a:p>
            <a:pPr lvl="0">
              <a:buNone/>
            </a:pPr>
            <a:endParaRPr lang="en-US" sz="1200" dirty="0" smtClean="0">
              <a:latin typeface="Lucida Bright" pitchFamily="18" charset="0"/>
            </a:endParaRPr>
          </a:p>
          <a:p>
            <a:pPr lvl="2">
              <a:lnSpc>
                <a:spcPct val="150000"/>
              </a:lnSpc>
            </a:pPr>
            <a:r>
              <a:rPr lang="en-US" sz="2000" dirty="0" smtClean="0">
                <a:latin typeface="Lucida Bright" pitchFamily="18" charset="0"/>
              </a:rPr>
              <a:t>Increase in unemployment</a:t>
            </a:r>
          </a:p>
          <a:p>
            <a:pPr lvl="2">
              <a:lnSpc>
                <a:spcPct val="150000"/>
              </a:lnSpc>
            </a:pPr>
            <a:r>
              <a:rPr lang="en-US" sz="2000" dirty="0" smtClean="0">
                <a:latin typeface="Lucida Bright" pitchFamily="18" charset="0"/>
              </a:rPr>
              <a:t>Absence of a thriving and permanent industry </a:t>
            </a:r>
          </a:p>
          <a:p>
            <a:pPr lvl="2">
              <a:lnSpc>
                <a:spcPct val="150000"/>
              </a:lnSpc>
            </a:pPr>
            <a:r>
              <a:rPr lang="en-US" sz="2000" dirty="0" smtClean="0">
                <a:latin typeface="Lucida Bright" pitchFamily="18" charset="0"/>
              </a:rPr>
              <a:t>Increase in levels of poverty and inequality</a:t>
            </a:r>
          </a:p>
          <a:p>
            <a:pPr lvl="2">
              <a:lnSpc>
                <a:spcPct val="150000"/>
              </a:lnSpc>
            </a:pPr>
            <a:r>
              <a:rPr lang="en-US" sz="2000" dirty="0" smtClean="0">
                <a:latin typeface="Lucida Bright" pitchFamily="18" charset="0"/>
              </a:rPr>
              <a:t>More social conflict (mental health index, criminality, school dropouts, violence, etc.)</a:t>
            </a:r>
          </a:p>
          <a:p>
            <a:pPr lvl="2">
              <a:lnSpc>
                <a:spcPct val="150000"/>
              </a:lnSpc>
            </a:pPr>
            <a:r>
              <a:rPr lang="en-US" sz="2000" dirty="0" smtClean="0">
                <a:latin typeface="Lucida Bright" pitchFamily="18" charset="0"/>
              </a:rPr>
              <a:t>Loss of population</a:t>
            </a:r>
          </a:p>
          <a:p>
            <a:pPr lvl="2">
              <a:lnSpc>
                <a:spcPct val="150000"/>
              </a:lnSpc>
            </a:pPr>
            <a:r>
              <a:rPr lang="en-US" sz="2000" dirty="0" smtClean="0">
                <a:latin typeface="Lucida Bright" pitchFamily="18" charset="0"/>
              </a:rPr>
              <a:t>Increase in public debt</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817</TotalTime>
  <Words>1215</Words>
  <Application>Microsoft Office PowerPoint</Application>
  <PresentationFormat>On-screen Show (4:3)</PresentationFormat>
  <Paragraphs>155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      CHALLENGES FACING THE LABOR MOVEMENT 2013</vt:lpstr>
      <vt:lpstr>PowerPoint Presentation</vt:lpstr>
      <vt:lpstr>1990</vt:lpstr>
      <vt:lpstr>1993-2000</vt:lpstr>
      <vt:lpstr>2000-2004</vt:lpstr>
      <vt:lpstr>2004-2008</vt:lpstr>
      <vt:lpstr>2009-2012</vt:lpstr>
      <vt:lpstr>2013 to present</vt:lpstr>
      <vt:lpstr>Important features</vt:lpstr>
      <vt:lpstr>Important features</vt:lpstr>
      <vt:lpstr>IDEOLOGICAL DIVISION WITHIN THE LABOR MOVEMENT</vt:lpstr>
      <vt:lpstr>TODAY’S CHALLENGES</vt:lpstr>
      <vt:lpstr>TODAY’S CHALLENGES</vt:lpstr>
      <vt:lpstr>TODAY’S CHALLENGES</vt:lpstr>
      <vt:lpstr>TODAY’S CHALLENGES</vt:lpstr>
      <vt:lpstr>PROSOL UTIER ORGANIZING-IDEOLOGY- CLASS-CONSCIOUSNESS</vt:lpstr>
      <vt:lpstr>LABOR UNION COORDINATOR   AND FASyL UNITY-MASS EDUCATION</vt:lpstr>
      <vt:lpstr>     Program of the FASyL: Broad Front for Solidarity and Struggle</vt:lpstr>
      <vt:lpstr>   Program of the Broad Front of Solidarity and Struggle (FASyL) </vt:lpstr>
      <vt:lpstr>  Broad Front of Solidarity and Struggle (FASyL) </vt:lpstr>
      <vt:lpstr>     Broad Front of Solidarity and Struggle (FASyL)  </vt:lpstr>
      <vt:lpstr>TODAY’S CHALLENGES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RETOS DEL MOVIMIENTO OBRERO</dc:title>
  <dc:creator>prosol</dc:creator>
  <cp:lastModifiedBy>Martha</cp:lastModifiedBy>
  <cp:revision>127</cp:revision>
  <dcterms:created xsi:type="dcterms:W3CDTF">2013-10-25T15:13:11Z</dcterms:created>
  <dcterms:modified xsi:type="dcterms:W3CDTF">2014-01-15T20:08:02Z</dcterms:modified>
</cp:coreProperties>
</file>